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6" r:id="rId1"/>
    <p:sldMasterId id="2147484059" r:id="rId2"/>
  </p:sldMasterIdLst>
  <p:notesMasterIdLst>
    <p:notesMasterId r:id="rId44"/>
  </p:notesMasterIdLst>
  <p:handoutMasterIdLst>
    <p:handoutMasterId r:id="rId45"/>
  </p:handoutMasterIdLst>
  <p:sldIdLst>
    <p:sldId id="2533" r:id="rId3"/>
    <p:sldId id="2627" r:id="rId4"/>
    <p:sldId id="2629" r:id="rId5"/>
    <p:sldId id="2630" r:id="rId6"/>
    <p:sldId id="2631" r:id="rId7"/>
    <p:sldId id="2632" r:id="rId8"/>
    <p:sldId id="2633" r:id="rId9"/>
    <p:sldId id="2634" r:id="rId10"/>
    <p:sldId id="2635" r:id="rId11"/>
    <p:sldId id="2636" r:id="rId12"/>
    <p:sldId id="2637" r:id="rId13"/>
    <p:sldId id="2638" r:id="rId14"/>
    <p:sldId id="2639" r:id="rId15"/>
    <p:sldId id="2640" r:id="rId16"/>
    <p:sldId id="2641" r:id="rId17"/>
    <p:sldId id="2642" r:id="rId18"/>
    <p:sldId id="2643" r:id="rId19"/>
    <p:sldId id="2644" r:id="rId20"/>
    <p:sldId id="2645" r:id="rId21"/>
    <p:sldId id="2646" r:id="rId22"/>
    <p:sldId id="2647" r:id="rId23"/>
    <p:sldId id="2648" r:id="rId24"/>
    <p:sldId id="2649" r:id="rId25"/>
    <p:sldId id="2650" r:id="rId26"/>
    <p:sldId id="2651" r:id="rId27"/>
    <p:sldId id="2652" r:id="rId28"/>
    <p:sldId id="2653" r:id="rId29"/>
    <p:sldId id="2654" r:id="rId30"/>
    <p:sldId id="2655" r:id="rId31"/>
    <p:sldId id="2656" r:id="rId32"/>
    <p:sldId id="2657" r:id="rId33"/>
    <p:sldId id="2658" r:id="rId34"/>
    <p:sldId id="2659" r:id="rId35"/>
    <p:sldId id="2660" r:id="rId36"/>
    <p:sldId id="2661" r:id="rId37"/>
    <p:sldId id="2662" r:id="rId38"/>
    <p:sldId id="2663" r:id="rId39"/>
    <p:sldId id="2664" r:id="rId40"/>
    <p:sldId id="2665" r:id="rId41"/>
    <p:sldId id="2666" r:id="rId42"/>
    <p:sldId id="2541" r:id="rId4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19B"/>
    <a:srgbClr val="0F6485"/>
    <a:srgbClr val="158AFF"/>
    <a:srgbClr val="30CFD0"/>
    <a:srgbClr val="004F9E"/>
    <a:srgbClr val="000000"/>
    <a:srgbClr val="1D0867"/>
    <a:srgbClr val="002A54"/>
    <a:srgbClr val="003870"/>
    <a:srgbClr val="5A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5556" autoAdjust="0"/>
  </p:normalViewPr>
  <p:slideViewPr>
    <p:cSldViewPr snapToGrid="0" snapToObjects="1">
      <p:cViewPr varScale="1">
        <p:scale>
          <a:sx n="41" d="100"/>
          <a:sy n="41" d="100"/>
        </p:scale>
        <p:origin x="331" y="77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xmlns="" id="{AA0D337E-4F0D-4D7D-8AB0-39646385A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AE1FAE46-F9FC-4290-A18B-B98FF65DB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F294-F559-4980-9152-9E38A9259EEE}" type="datetimeFigureOut">
              <a:rPr lang="pt-PT" smtClean="0"/>
              <a:t>03/05/2021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7FEFC38D-9829-4098-955D-EAE9C0D57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/>
              <a:t>1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7B5D09D-32F4-4DF0-A3DB-79F99C4A8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247B-61A6-412C-A185-9B672A4CD70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37938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3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business concept map&amp;PMR © Vecsenyi, 2015.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4728B2-4FB3-4A9A-A88A-FE18B7EC5E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DF064E-3361-4A25-A591-D3FE76191623}" type="slidenum">
              <a:rPr lang="en-US" altLang="en-US" sz="1000"/>
              <a:pPr/>
              <a:t>16</a:t>
            </a:fld>
            <a:endParaRPr lang="en-US" alt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464"/>
            <a:ext cx="5029200" cy="411604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56" tIns="38977" rIns="77956" bIns="38977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0927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Arial" pitchFamily="34" charset="0"/>
              </a:rPr>
              <a:t>The business concept map&amp;PMR © Vecsenyi, 2015.</a:t>
            </a:r>
          </a:p>
        </p:txBody>
      </p:sp>
      <p:sp>
        <p:nvSpPr>
          <p:cNvPr id="18637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790299-433B-4079-935B-4FA66659749C}" type="slidenum">
              <a:rPr lang="en-US" altLang="en-US">
                <a:latin typeface="Arial" pitchFamily="34" charset="0"/>
              </a:rPr>
              <a:pPr eaLnBrk="1" hangingPunct="1"/>
              <a:t>23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38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CEMS CUB Entrepreneurship Course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2015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business concept map&amp;PMR © Vecsenyi, 2015.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B1B23A1-22DF-476B-977D-8F05ADC010B4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09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9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2A1C983-5EA2-4430-924A-294C3181C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331"/>
            <a:ext cx="24377650" cy="129172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D94DD0-AE0D-4F8B-B56A-F1A806755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9240252" y="501031"/>
            <a:ext cx="10215093" cy="4957721"/>
          </a:xfrm>
          <a:prstGeom prst="rect">
            <a:avLst/>
          </a:prstGeom>
        </p:spPr>
      </p:pic>
      <p:pic>
        <p:nvPicPr>
          <p:cNvPr id="4" name="Kép 79">
            <a:extLst>
              <a:ext uri="{FF2B5EF4-FFF2-40B4-BE49-F238E27FC236}">
                <a16:creationId xmlns:a16="http://schemas.microsoft.com/office/drawing/2014/main" xmlns="" id="{61309A0B-D818-44B5-B884-7A2CCE125B23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87" y="12690871"/>
            <a:ext cx="1142931" cy="762620"/>
          </a:xfrm>
          <a:prstGeom prst="rect">
            <a:avLst/>
          </a:prstGeom>
        </p:spPr>
      </p:pic>
      <p:sp>
        <p:nvSpPr>
          <p:cNvPr id="5" name="Caixa de texto 120">
            <a:extLst>
              <a:ext uri="{FF2B5EF4-FFF2-40B4-BE49-F238E27FC236}">
                <a16:creationId xmlns:a16="http://schemas.microsoft.com/office/drawing/2014/main" xmlns="" id="{B8F4D66B-1442-411F-A860-C0079A083A21}"/>
              </a:ext>
            </a:extLst>
          </p:cNvPr>
          <p:cNvSpPr txBox="1"/>
          <p:nvPr userDrawn="1"/>
        </p:nvSpPr>
        <p:spPr>
          <a:xfrm>
            <a:off x="10301700" y="12726884"/>
            <a:ext cx="12181781" cy="6905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This project has received funding from the European Union’s Erasmus+ programme under the registration number 2018-1-HU01-KA203-047766. This document reflects only the author’s view and the Commission is not responsible for any use that may be made of the information it contains.</a:t>
            </a:r>
            <a:endParaRPr lang="pt-P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0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31471" y="2590800"/>
            <a:ext cx="10157354" cy="82296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95119" y="2590800"/>
            <a:ext cx="10157354" cy="82296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0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90309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005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3" y="7772400"/>
            <a:ext cx="1706562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D94F-8FCE-4E62-8F8D-00D568F3AC6B}" type="datetime1">
              <a:rPr lang="pt-PT" smtClean="0"/>
              <a:t>03/05/2021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13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BE3D-6E03-438B-AF10-A76641D6D911}" type="datetime1">
              <a:rPr lang="pt-PT" smtClean="0"/>
              <a:t>03/05/2021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649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163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1637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605D-AB3F-4A2B-84C7-3CF55839DC2B}" type="datetime1">
              <a:rPr lang="pt-PT" smtClean="0"/>
              <a:t>03/05/2021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35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1188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118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088" y="3070225"/>
            <a:ext cx="10774362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088" y="4349750"/>
            <a:ext cx="10774362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CA4E-3421-4EDD-BA3A-B8DB2AABCF74}" type="datetime1">
              <a:rPr lang="pt-PT" smtClean="0"/>
              <a:t>03/05/2021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21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5362-38FC-48C4-9EB6-F8A6CAFC1F08}" type="datetime1">
              <a:rPr lang="pt-PT" smtClean="0"/>
              <a:t>03/05/2021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47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6BD0-7C99-4FA7-9786-A052353A683A}" type="datetime1">
              <a:rPr lang="pt-PT" smtClean="0"/>
              <a:t>03/05/2021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662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0050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350" y="546100"/>
            <a:ext cx="13627100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0050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4B19-04FE-4D0D-A958-2AE944547ECB}" type="datetime1">
              <a:rPr lang="pt-PT" smtClean="0"/>
              <a:t>03/05/2021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51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75" y="9601200"/>
            <a:ext cx="14625638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375" y="1225550"/>
            <a:ext cx="14625638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0734675"/>
            <a:ext cx="14625638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7E84-284F-4079-BC4F-697874F1BD10}" type="datetime1">
              <a:rPr lang="pt-PT" smtClean="0"/>
              <a:t>03/05/2021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803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8291-5A90-401A-9522-EC7D783EF4C6}" type="datetime1">
              <a:rPr lang="pt-PT" smtClean="0"/>
              <a:t>03/05/2021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75964" y="730253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8800" b="0">
                <a:solidFill>
                  <a:srgbClr val="0F6485"/>
                </a:solidFill>
              </a:defRPr>
            </a:lvl1pPr>
          </a:lstStyle>
          <a:p>
            <a:r>
              <a:rPr lang="en-US" sz="6400" b="1" spc="500" dirty="0">
                <a:solidFill>
                  <a:srgbClr val="0F6485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1. Insert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638" y="549275"/>
            <a:ext cx="548481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2038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6FF9-6367-496C-8341-A4700B2F49C8}" type="datetime1">
              <a:rPr lang="pt-PT" smtClean="0"/>
              <a:t>03/05/2021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91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0F90A2CA-148F-4333-A164-1BAD093B76D2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" name="Caixa de texto 120">
            <a:extLst>
              <a:ext uri="{FF2B5EF4-FFF2-40B4-BE49-F238E27FC236}">
                <a16:creationId xmlns:a16="http://schemas.microsoft.com/office/drawing/2014/main" xmlns="" id="{713124F2-5FB6-4BA6-BCAC-4D724ABC7CBB}"/>
              </a:ext>
            </a:extLst>
          </p:cNvPr>
          <p:cNvSpPr txBox="1"/>
          <p:nvPr userDrawn="1"/>
        </p:nvSpPr>
        <p:spPr>
          <a:xfrm>
            <a:off x="7460411" y="12765740"/>
            <a:ext cx="12181781" cy="6905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This project has received funding from the European Union’s Erasmus+ programme under the registration number 2018-1-HU01-KA203-047766. This document reflects only the author’s view and the Commission is not responsible for any use that may be made of the information it contains.</a:t>
            </a:r>
            <a:endParaRPr lang="pt-PT" sz="1600" dirty="0">
              <a:solidFill>
                <a:srgbClr val="000000"/>
              </a:solidFill>
            </a:endParaRPr>
          </a:p>
        </p:txBody>
      </p:sp>
      <p:pic>
        <p:nvPicPr>
          <p:cNvPr id="6" name="Kép 79">
            <a:extLst>
              <a:ext uri="{FF2B5EF4-FFF2-40B4-BE49-F238E27FC236}">
                <a16:creationId xmlns:a16="http://schemas.microsoft.com/office/drawing/2014/main" xmlns="" id="{6810AEDF-AED2-419D-ABC1-A14DD28DB84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81" y="12693714"/>
            <a:ext cx="1142931" cy="7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13571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xmlns="" id="{2AF9D21B-8C75-49E3-B6ED-054806C35A25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92FE75B3-B5AB-4EB8-9E80-651527A5BEB7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230040" y="125629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284737" y="127182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2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807652" y="11890125"/>
            <a:ext cx="2843872" cy="138022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828364" y="38036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2151"/>
      </p:ext>
    </p:extLst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5666" y="8813801"/>
            <a:ext cx="20721003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33062"/>
      </p:ext>
    </p:extLst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09274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-54768"/>
            <a:ext cx="24377650" cy="158417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9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B89B1-C072-4E7D-BD85-5315154012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2217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7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4034" r:id="rId2"/>
    <p:sldLayoutId id="2147484016" r:id="rId3"/>
    <p:sldLayoutId id="2147484056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8560-E902-4717-891B-1E6398E6EC6F}" type="datetime1">
              <a:rPr lang="pt-PT" smtClean="0"/>
              <a:t>03/05/2021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7C6046A9-57AF-4749-9A25-96F06AC71BDE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64852EA0-A01D-4D10-90A0-D918B5B099B0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5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2.jpeg"/><Relationship Id="rId7" Type="http://schemas.openxmlformats.org/officeDocument/2006/relationships/image" Target="../media/image36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lalkozasindito.h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tartmybusiness123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029A8F-BEE3-A743-8EE3-4302B742BA35}"/>
              </a:ext>
            </a:extLst>
          </p:cNvPr>
          <p:cNvSpPr txBox="1"/>
          <p:nvPr/>
        </p:nvSpPr>
        <p:spPr>
          <a:xfrm>
            <a:off x="1506588" y="7792311"/>
            <a:ext cx="8901860" cy="5382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hu-HU" sz="5400" b="1" spc="600" dirty="0">
                <a:solidFill>
                  <a:schemeClr val="bg1"/>
                </a:solidFill>
                <a:latin typeface="Arial Black" panose="020B0A04020102020204" pitchFamily="34" charset="0"/>
                <a:ea typeface="Lato" charset="0"/>
                <a:cs typeface="Arial" panose="020B0604020202020204" pitchFamily="34" charset="0"/>
              </a:rPr>
              <a:t>ÜZLETI KONCEPCIÓ</a:t>
            </a:r>
            <a:endParaRPr lang="en-US" sz="5400" b="1" spc="600" dirty="0">
              <a:solidFill>
                <a:schemeClr val="bg1"/>
              </a:solidFill>
              <a:latin typeface="Arial Black" panose="020B0A040201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5D7D3096-2D07-4133-91AE-E25A524F6613}"/>
              </a:ext>
            </a:extLst>
          </p:cNvPr>
          <p:cNvSpPr txBox="1"/>
          <p:nvPr/>
        </p:nvSpPr>
        <p:spPr>
          <a:xfrm>
            <a:off x="1663265" y="8714580"/>
            <a:ext cx="9571018" cy="4376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hu-HU" sz="2800" b="1" spc="60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VÁLLALKOZÁS ÜZLETI KONCEPCIÓJA</a:t>
            </a:r>
            <a:endParaRPr lang="en-US" sz="2800" b="1" spc="60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Előzetes piackutatás</a:t>
            </a:r>
            <a:endParaRPr lang="en-US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Hogyan lehet felkészülni a piackutatásra?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36156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959225" y="152400"/>
            <a:ext cx="16459200" cy="2286000"/>
          </a:xfrm>
          <a:prstGeom prst="rect">
            <a:avLst/>
          </a:prstGeom>
        </p:spPr>
        <p:txBody>
          <a:bodyPr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en-US" sz="5600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1. Lépés. A piac értékelése</a:t>
            </a:r>
            <a:endParaRPr lang="en-US" altLang="en-US" sz="5600" b="1" kern="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aulet\Documents\Book on Entrepreneurship\Cartoons and Diagrams I Really Like\001 Seeing the wor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4" b="21140"/>
          <a:stretch>
            <a:fillRect/>
          </a:stretch>
        </p:blipFill>
        <p:spPr>
          <a:xfrm>
            <a:off x="4165601" y="2611582"/>
            <a:ext cx="15033624" cy="982027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403849" y="1189856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/>
              <a:t>Source</a:t>
            </a:r>
            <a:r>
              <a:rPr lang="hu-HU" i="1" dirty="0"/>
              <a:t>: © Bill </a:t>
            </a:r>
            <a:r>
              <a:rPr lang="hu-HU" i="1" dirty="0" err="1"/>
              <a:t>Aulet</a:t>
            </a:r>
            <a:r>
              <a:rPr lang="hu-HU" i="1" dirty="0"/>
              <a:t> 2014 </a:t>
            </a:r>
            <a:endParaRPr lang="en-US" i="1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78113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s3.amazonaws.com/libapps/accounts/12722/images/ResearchIcon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825" y="953344"/>
            <a:ext cx="5715000" cy="5715000"/>
          </a:xfrm>
          <a:prstGeom prst="rect">
            <a:avLst/>
          </a:prstGeom>
          <a:noFill/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1236572"/>
          </a:xfrm>
        </p:spPr>
        <p:txBody>
          <a:bodyPr>
            <a:normAutofit fontScale="90000"/>
          </a:bodyPr>
          <a:lstStyle/>
          <a:p>
            <a:r>
              <a:rPr lang="hu-HU" dirty="0"/>
              <a:t>Előzetes piackutatás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675964" y="2743200"/>
            <a:ext cx="14964816" cy="8229600"/>
          </a:xfrm>
        </p:spPr>
        <p:txBody>
          <a:bodyPr/>
          <a:lstStyle/>
          <a:p>
            <a:pPr marL="1028700" indent="-1028700">
              <a:buFont typeface="+mj-lt"/>
              <a:buAutoNum type="arabicPeriod"/>
            </a:pPr>
            <a:r>
              <a:rPr lang="hu-HU" sz="5600" dirty="0"/>
              <a:t>Miért szükséges az előzetes piackutatás lefolytatása? </a:t>
            </a:r>
            <a:endParaRPr lang="en-US" sz="5600" dirty="0"/>
          </a:p>
          <a:p>
            <a:pPr marL="1028700" indent="-1028700">
              <a:buFont typeface="+mj-lt"/>
              <a:buAutoNum type="arabicPeriod"/>
            </a:pPr>
            <a:r>
              <a:rPr lang="hu-HU" sz="5600" dirty="0"/>
              <a:t>Melyek a főbb lépések?</a:t>
            </a:r>
            <a:endParaRPr lang="en-US" sz="5600" dirty="0"/>
          </a:p>
          <a:p>
            <a:pPr marL="1028700" indent="-1028700">
              <a:buFont typeface="+mj-lt"/>
              <a:buAutoNum type="arabicPeriod"/>
            </a:pPr>
            <a:r>
              <a:rPr lang="hu-HU" sz="5600" dirty="0"/>
              <a:t>Hogyan készülsz fel az interjúkra?</a:t>
            </a:r>
            <a:endParaRPr lang="en-US" sz="5600" dirty="0"/>
          </a:p>
          <a:p>
            <a:pPr marL="1028700" indent="-1028700">
              <a:buFont typeface="+mj-lt"/>
              <a:buAutoNum type="arabicPeriod"/>
            </a:pPr>
            <a:r>
              <a:rPr lang="hu-HU" sz="5600" dirty="0"/>
              <a:t>Hogyan tudod elemezni az eredményeket?</a:t>
            </a:r>
            <a:endParaRPr lang="en-US" sz="5600" dirty="0"/>
          </a:p>
          <a:p>
            <a:pPr marL="1028700" indent="-1028700">
              <a:buFont typeface="+mj-lt"/>
              <a:buAutoNum type="arabicPeriod"/>
            </a:pPr>
            <a:r>
              <a:rPr lang="hu-HU" sz="5600" dirty="0"/>
              <a:t>Mi lenne a kutatásod főbb eredménye?</a:t>
            </a:r>
            <a:endParaRPr lang="en-US" sz="56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30698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s.cdn4.123rf.com/168nwm/kchung/kchung1401/kchung140100350/25024410-3d-szem%C3%A9ly-mutatva-egy-felki%C3%A1lt%C3%B3jel-elszigetelt-feh%C3%A9r-h%C3%A1tt%C3%A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825" y="8298160"/>
            <a:ext cx="3200400" cy="3200400"/>
          </a:xfrm>
          <a:prstGeom prst="rect">
            <a:avLst/>
          </a:prstGeom>
          <a:noFill/>
        </p:spPr>
      </p:pic>
      <p:pic>
        <p:nvPicPr>
          <p:cNvPr id="9218" name="Picture 2" descr="http://hirportal.sikerado.hu/images/kep/201310/info_kerdoj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9366" y="730251"/>
            <a:ext cx="2663280" cy="354951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8825" y="2878832"/>
            <a:ext cx="16260960" cy="9163744"/>
          </a:xfrm>
        </p:spPr>
        <p:txBody>
          <a:bodyPr>
            <a:normAutofit fontScale="92500"/>
          </a:bodyPr>
          <a:lstStyle/>
          <a:p>
            <a:pPr marL="914400" indent="-914400">
              <a:buFont typeface="+mj-lt"/>
              <a:buAutoNum type="arabicPeriod"/>
            </a:pPr>
            <a:r>
              <a:rPr lang="hu-HU" sz="5600" dirty="0"/>
              <a:t>Hogy </a:t>
            </a: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igazold</a:t>
            </a:r>
            <a:r>
              <a:rPr lang="hu-HU" sz="5600" dirty="0"/>
              <a:t> ötleted jelentőségét, </a:t>
            </a:r>
            <a:r>
              <a:rPr lang="hu-HU" sz="5600" dirty="0" smtClean="0"/>
              <a:t>helytállóságát</a:t>
            </a:r>
          </a:p>
          <a:p>
            <a:pPr marL="914400" indent="-914400">
              <a:buFont typeface="+mj-lt"/>
              <a:buAutoNum type="arabicPeriod"/>
            </a:pPr>
            <a:r>
              <a:rPr lang="hu-HU" sz="5600" dirty="0" smtClean="0"/>
              <a:t>Hogy </a:t>
            </a:r>
            <a:r>
              <a:rPr lang="hu-HU" sz="5600" dirty="0"/>
              <a:t>többet tudj a potenciális ügyfelek és egyéb piaci szereplők </a:t>
            </a: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felhasználói </a:t>
            </a:r>
            <a:r>
              <a:rPr lang="hu-H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tapasztalatairól</a:t>
            </a:r>
          </a:p>
          <a:p>
            <a:pPr marL="914400" indent="-914400">
              <a:buFont typeface="+mj-lt"/>
              <a:buAutoNum type="arabicPeriod"/>
            </a:pPr>
            <a:r>
              <a:rPr lang="hu-HU" sz="5600" dirty="0" smtClean="0"/>
              <a:t>Hogy </a:t>
            </a:r>
            <a:r>
              <a:rPr lang="hu-HU" sz="5600" dirty="0"/>
              <a:t>a potenciális ügyfelek és egyéb piaci szereplők </a:t>
            </a: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visszaigazolják</a:t>
            </a:r>
            <a:r>
              <a:rPr lang="hu-HU" sz="5600" dirty="0"/>
              <a:t> elképzeléseid </a:t>
            </a:r>
            <a:r>
              <a:rPr lang="hu-HU" sz="5600" dirty="0" smtClean="0"/>
              <a:t>helyességét</a:t>
            </a:r>
            <a:endParaRPr lang="en-US" sz="5600" dirty="0"/>
          </a:p>
          <a:p>
            <a:pPr marL="2324100" indent="-876300">
              <a:buFont typeface="+mj-lt"/>
              <a:buAutoNum type="arabicPeriod"/>
            </a:pP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Módosítsd, változtass vagy vonatkoztass el </a:t>
            </a:r>
            <a:r>
              <a:rPr lang="hu-HU" sz="5600" dirty="0"/>
              <a:t>eredeti tervedtől</a:t>
            </a:r>
            <a:endParaRPr lang="en-US" sz="5600" dirty="0"/>
          </a:p>
          <a:p>
            <a:pPr marL="2324100" indent="-876300">
              <a:buFont typeface="+mj-lt"/>
              <a:buAutoNum type="arabicPeriod"/>
            </a:pP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Megtanuld, hogy </a:t>
            </a:r>
            <a:r>
              <a:rPr lang="hu-HU" sz="5600" dirty="0"/>
              <a:t>az ügyfélnek mindig igaza van , és ezt a piackutatás is alátámasztja</a:t>
            </a:r>
            <a:endParaRPr lang="en-US" sz="5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6806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1100" y="375572"/>
            <a:ext cx="14519276" cy="1371600"/>
          </a:xfrm>
        </p:spPr>
        <p:txBody>
          <a:bodyPr/>
          <a:lstStyle/>
          <a:p>
            <a:r>
              <a:rPr lang="hu-HU" dirty="0"/>
              <a:t>Folyamat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16593" y="2134533"/>
            <a:ext cx="17281920" cy="9883824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hu-HU" sz="4800" dirty="0"/>
              <a:t>Tekintsd át a diákat és a jegyzeteket (irányelveket)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Készítsd egy listát a potenciális interjúalanyokról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Készíts tervet az interjúra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Kezdj el </a:t>
            </a:r>
            <a:r>
              <a:rPr lang="hu-HU" sz="4800" dirty="0" err="1"/>
              <a:t>interjúzni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Jegyezd fel az interjúk eredményeit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Pontosítsd az interjú formátumát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Ismételd meg amíg nincs elegendő válasz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Kezdj bele tágabb és statisztikailag is érvényes következtetések levonásába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hu-HU" sz="4800" dirty="0"/>
              <a:t>Készíts egy táblázatot a kvantitatív adatok összefoglalásához</a:t>
            </a:r>
            <a:endParaRPr lang="en-US" sz="4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812025" y="1223921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</a:t>
            </a:r>
            <a:r>
              <a:rPr lang="en-US" i="1" dirty="0"/>
              <a:t>: © Bill </a:t>
            </a:r>
            <a:r>
              <a:rPr lang="en-US" i="1" dirty="0" err="1"/>
              <a:t>Aulet</a:t>
            </a:r>
            <a:r>
              <a:rPr lang="en-US" i="1" dirty="0"/>
              <a:t> 2014 </a:t>
            </a:r>
          </a:p>
        </p:txBody>
      </p:sp>
      <p:pic>
        <p:nvPicPr>
          <p:cNvPr id="1026" name="Picture 2" descr="http://www.quadrus.com/wp-content/uploads/2011/07/business-process-improv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083" y="375572"/>
            <a:ext cx="4381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660224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int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0473" y="1232903"/>
            <a:ext cx="3312368" cy="389690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5964" y="138023"/>
            <a:ext cx="21025723" cy="109488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Interjúzás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3547865" y="2302768"/>
            <a:ext cx="8640960" cy="988382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lphaLcParenR"/>
            </a:pPr>
            <a:r>
              <a:rPr lang="hu-HU" sz="4000" dirty="0" smtClean="0"/>
              <a:t> Piaci </a:t>
            </a:r>
            <a:r>
              <a:rPr lang="hu-HU" sz="4000" dirty="0"/>
              <a:t>szegmens</a:t>
            </a:r>
            <a:endParaRPr lang="en-US" sz="4000" dirty="0"/>
          </a:p>
          <a:p>
            <a:pPr>
              <a:buFont typeface="+mj-lt"/>
              <a:buAutoNum type="alphaLcParenR"/>
            </a:pPr>
            <a:r>
              <a:rPr lang="hu-HU" sz="4000" dirty="0" smtClean="0"/>
              <a:t> Végfelhasználó </a:t>
            </a:r>
            <a:endParaRPr lang="en-US" sz="4000" dirty="0"/>
          </a:p>
          <a:p>
            <a:pPr>
              <a:buFont typeface="+mj-lt"/>
              <a:buAutoNum type="alphaLcParenR"/>
            </a:pPr>
            <a:r>
              <a:rPr lang="hu-HU" sz="4000" dirty="0" smtClean="0"/>
              <a:t> Gazdasági </a:t>
            </a:r>
            <a:r>
              <a:rPr lang="hu-HU" sz="4000" dirty="0"/>
              <a:t>vásárló</a:t>
            </a:r>
            <a:endParaRPr lang="en-US" sz="4000" dirty="0"/>
          </a:p>
          <a:p>
            <a:pPr>
              <a:buFont typeface="+mj-lt"/>
              <a:buAutoNum type="alphaLcParenR"/>
            </a:pPr>
            <a:r>
              <a:rPr lang="hu-HU" sz="4000" dirty="0" smtClean="0"/>
              <a:t> A </a:t>
            </a:r>
            <a:r>
              <a:rPr lang="hu-HU" sz="4000" dirty="0"/>
              <a:t>többoldalú piacok szereplői (pl. vevő vagy eladó)</a:t>
            </a:r>
            <a:endParaRPr lang="en-US" sz="4000" dirty="0"/>
          </a:p>
          <a:p>
            <a:pPr>
              <a:buFont typeface="+mj-lt"/>
              <a:buAutoNum type="alphaLcParenR"/>
            </a:pPr>
            <a:r>
              <a:rPr lang="hu-HU" sz="4000" dirty="0" smtClean="0"/>
              <a:t> Befolyásolók </a:t>
            </a:r>
            <a:r>
              <a:rPr lang="hu-HU" sz="4000" dirty="0"/>
              <a:t>(</a:t>
            </a:r>
            <a:r>
              <a:rPr lang="hu-HU" sz="4000" dirty="0" err="1"/>
              <a:t>influencers</a:t>
            </a:r>
            <a:r>
              <a:rPr lang="hu-HU" sz="4000" dirty="0"/>
              <a:t>)</a:t>
            </a:r>
            <a:r>
              <a:rPr lang="en-US" sz="4000" dirty="0"/>
              <a:t> (</a:t>
            </a:r>
            <a:r>
              <a:rPr lang="hu-HU" sz="4000" dirty="0"/>
              <a:t>pl.</a:t>
            </a:r>
            <a:r>
              <a:rPr lang="en-US" sz="4000" dirty="0"/>
              <a:t> </a:t>
            </a:r>
            <a:r>
              <a:rPr lang="hu-HU" sz="4000" dirty="0"/>
              <a:t>piaci elemzők, ügyvédek, befektetők, felügyeleti szerv)</a:t>
            </a:r>
            <a:r>
              <a:rPr lang="en-US" sz="4000" dirty="0"/>
              <a:t> </a:t>
            </a:r>
            <a:endParaRPr lang="hu-HU" sz="4000" dirty="0"/>
          </a:p>
          <a:p>
            <a:pPr>
              <a:buFont typeface="+mj-lt"/>
              <a:buAutoNum type="alphaLcParenR"/>
            </a:pPr>
            <a:r>
              <a:rPr lang="hu-HU" sz="4000" dirty="0"/>
              <a:t>A piacon jelen lévő szolgáltatók (és potenciális jövőbeli versenytársak)</a:t>
            </a:r>
            <a:endParaRPr lang="en-US" sz="4000" dirty="0"/>
          </a:p>
          <a:p>
            <a:pPr>
              <a:buFont typeface="+mj-lt"/>
              <a:buAutoNum type="alphaLcParenR"/>
            </a:pPr>
            <a:r>
              <a:rPr lang="hu-HU" sz="4000" dirty="0" smtClean="0"/>
              <a:t> A </a:t>
            </a:r>
            <a:r>
              <a:rPr lang="hu-HU" sz="4000" dirty="0"/>
              <a:t>jelenlegi szolgáltatók ügyfelei</a:t>
            </a:r>
            <a:endParaRPr lang="en-US" sz="4000" dirty="0"/>
          </a:p>
          <a:p>
            <a:pPr>
              <a:buFont typeface="+mj-lt"/>
              <a:buAutoNum type="alphaLcParenR"/>
            </a:pPr>
            <a:r>
              <a:rPr lang="hu-HU" sz="4000" dirty="0" smtClean="0"/>
              <a:t> A jelenlegi </a:t>
            </a:r>
            <a:r>
              <a:rPr lang="hu-HU" sz="4000" dirty="0"/>
              <a:t>szolgáltatók alkalmazottai és korábbi alkalmazottai</a:t>
            </a:r>
          </a:p>
          <a:p>
            <a:pPr>
              <a:buFont typeface="+mj-lt"/>
              <a:buAutoNum type="alphaLcParenR"/>
            </a:pPr>
            <a:r>
              <a:rPr lang="hu-HU" sz="4000" dirty="0"/>
              <a:t>Akiket te még relevánsnak tartasz</a:t>
            </a:r>
            <a:endParaRPr lang="en-US" sz="4000" dirty="0"/>
          </a:p>
          <a:p>
            <a:endParaRPr lang="en-US" sz="6400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12493625" y="2302768"/>
            <a:ext cx="8839200" cy="10171856"/>
          </a:xfrm>
        </p:spPr>
        <p:txBody>
          <a:bodyPr>
            <a:normAutofit/>
          </a:bodyPr>
          <a:lstStyle/>
          <a:p>
            <a:pPr marL="533400" indent="-533400">
              <a:buFont typeface="+mj-lt"/>
              <a:buAutoNum type="arabicParenR"/>
            </a:pPr>
            <a:r>
              <a:rPr lang="hu-HU" sz="4000" dirty="0"/>
              <a:t>Próbáld elérni hogy alanyod 30-60 percig rendelkezésedre álljon (nem lehet kevesebb 15 percnél)</a:t>
            </a:r>
            <a:endParaRPr lang="en-US" sz="4000" dirty="0"/>
          </a:p>
          <a:p>
            <a:pPr marL="533400" indent="-533400">
              <a:buFont typeface="+mj-lt"/>
              <a:buAutoNum type="arabicParenR"/>
            </a:pPr>
            <a:r>
              <a:rPr lang="hu-HU" sz="4000" dirty="0"/>
              <a:t>Teszteld az interjúkérdéseidet</a:t>
            </a:r>
            <a:endParaRPr lang="en-US" sz="4000" dirty="0"/>
          </a:p>
          <a:p>
            <a:pPr marL="533400" indent="-533400">
              <a:buFont typeface="+mj-lt"/>
              <a:buAutoNum type="arabicParenR"/>
            </a:pPr>
            <a:r>
              <a:rPr lang="hu-HU" sz="4000" dirty="0" smtClean="0"/>
              <a:t>Az interjút helyettesítheted vagy kiegészítheted kérdőívezéssel, fókuszcsoportos beszélgetéssel, </a:t>
            </a:r>
            <a:r>
              <a:rPr lang="hu-HU" sz="4000" dirty="0" err="1" smtClean="0"/>
              <a:t>webanalitika</a:t>
            </a:r>
            <a:r>
              <a:rPr lang="hu-HU" sz="4000" dirty="0" smtClean="0"/>
              <a:t> elemzéssel stb.</a:t>
            </a:r>
          </a:p>
          <a:p>
            <a:pPr marL="533400" indent="-533400">
              <a:buFont typeface="+mj-lt"/>
              <a:buAutoNum type="arabicParenR"/>
            </a:pPr>
            <a:r>
              <a:rPr lang="en-US" sz="4000" dirty="0" smtClean="0"/>
              <a:t> </a:t>
            </a:r>
            <a:r>
              <a:rPr lang="hu-HU" sz="4000" dirty="0" smtClean="0"/>
              <a:t>Érdeklődj</a:t>
            </a:r>
            <a:r>
              <a:rPr lang="hu-HU" sz="4000" dirty="0"/>
              <a:t>, ne pedig érdeket képviselj</a:t>
            </a:r>
          </a:p>
          <a:p>
            <a:pPr marL="533400" indent="-533400">
              <a:buFont typeface="+mj-lt"/>
              <a:buAutoNum type="arabicParenR"/>
            </a:pPr>
            <a:r>
              <a:rPr lang="hu-HU" sz="4000" dirty="0"/>
              <a:t>Ügyelj arra, hogy megfelelően és dokumentálod az interjúkat </a:t>
            </a:r>
          </a:p>
          <a:p>
            <a:pPr marL="533400" indent="-533400">
              <a:buFont typeface="+mj-lt"/>
              <a:buAutoNum type="arabicParenR"/>
            </a:pPr>
            <a:r>
              <a:rPr lang="hu-HU" sz="4000" dirty="0"/>
              <a:t>Finomíts az interjú kérdéseken, ha szükséges</a:t>
            </a:r>
            <a:endParaRPr lang="en-US" sz="4000" dirty="0"/>
          </a:p>
          <a:p>
            <a:pPr marL="533400" indent="-533400">
              <a:buFont typeface="+mj-lt"/>
              <a:buAutoNum type="arabicParenR"/>
            </a:pPr>
            <a:endParaRPr lang="en-US" sz="4000" dirty="0"/>
          </a:p>
          <a:p>
            <a:pPr marL="533400" indent="-533400">
              <a:buFont typeface="+mj-lt"/>
              <a:buAutoNum type="arabicParenR"/>
            </a:pPr>
            <a:endParaRPr lang="en-US" sz="4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40152" y="1102439"/>
            <a:ext cx="478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>
                <a:solidFill>
                  <a:srgbClr val="002060"/>
                </a:solidFill>
              </a:rPr>
              <a:t>KI?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933241" y="952382"/>
            <a:ext cx="3993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>
                <a:solidFill>
                  <a:srgbClr val="002060"/>
                </a:solidFill>
              </a:rPr>
              <a:t>HOGYAN? 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5487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8" grpId="0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0825" y="7162800"/>
            <a:ext cx="1600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976" tIns="88900" rIns="180976" bIns="88900" anchor="ctr"/>
          <a:lstStyle>
            <a:lvl1pPr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>
                <a:solidFill>
                  <a:schemeClr val="tx2"/>
                </a:solidFill>
              </a:rPr>
              <a:t/>
            </a:r>
            <a:br>
              <a:rPr lang="en-US" altLang="en-US" sz="4000">
                <a:solidFill>
                  <a:schemeClr val="tx2"/>
                </a:solidFill>
              </a:rPr>
            </a:br>
            <a:r>
              <a:rPr lang="en-US" altLang="en-US" sz="4000">
                <a:solidFill>
                  <a:schemeClr val="tx2"/>
                </a:solidFill>
              </a:rPr>
              <a:t/>
            </a:r>
            <a:br>
              <a:rPr lang="en-US" altLang="en-US" sz="4000">
                <a:solidFill>
                  <a:schemeClr val="tx2"/>
                </a:solidFill>
              </a:rPr>
            </a:br>
            <a:r>
              <a:rPr lang="en-US" altLang="en-US" sz="4000">
                <a:solidFill>
                  <a:schemeClr val="tx2"/>
                </a:solidFill>
              </a:rPr>
              <a:t/>
            </a:r>
            <a:br>
              <a:rPr lang="en-US" altLang="en-US" sz="4000">
                <a:solidFill>
                  <a:schemeClr val="tx2"/>
                </a:solidFill>
              </a:rPr>
            </a:br>
            <a:r>
              <a:rPr lang="en-US" altLang="en-US" sz="4800">
                <a:solidFill>
                  <a:schemeClr val="tx2"/>
                </a:solidFill>
              </a:rPr>
              <a:t>			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146675" y="13090526"/>
            <a:ext cx="5054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4800"/>
          </a:p>
        </p:txBody>
      </p:sp>
      <p:pic>
        <p:nvPicPr>
          <p:cNvPr id="41988" name="Picture 4" descr="scan001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10800" r="2000" b="12462"/>
          <a:stretch>
            <a:fillRect/>
          </a:stretch>
        </p:blipFill>
        <p:spPr bwMode="auto">
          <a:xfrm>
            <a:off x="3044825" y="1"/>
            <a:ext cx="18262600" cy="137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9020473" y="157808"/>
            <a:ext cx="6336704" cy="1371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5600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Elemzés</a:t>
            </a:r>
            <a:endParaRPr lang="en-US" sz="5600" b="1" kern="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132041" y="11898561"/>
            <a:ext cx="6336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i="1" dirty="0"/>
              <a:t>Forrás: © Bill </a:t>
            </a:r>
            <a:r>
              <a:rPr lang="hu-HU" i="1" dirty="0" err="1"/>
              <a:t>Aulet</a:t>
            </a:r>
            <a:r>
              <a:rPr lang="hu-HU" i="1" dirty="0"/>
              <a:t> 2014 </a:t>
            </a:r>
            <a:endParaRPr lang="en-US" i="1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51628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08030" y="244524"/>
            <a:ext cx="19745565" cy="2286000"/>
          </a:xfrm>
          <a:prstGeom prst="rect">
            <a:avLst/>
          </a:prstGeom>
        </p:spPr>
        <p:txBody>
          <a:bodyPr/>
          <a:lstStyle/>
          <a:p>
            <a:pPr defTabSz="182834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u-HU" sz="8800" b="1" dirty="0">
              <a:latin typeface="Lato Light" charset="0"/>
              <a:ea typeface="Lato Light" charset="0"/>
              <a:cs typeface="Lato Light" charset="0"/>
            </a:endParaRPr>
          </a:p>
          <a:p>
            <a:pPr defTabSz="182834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800" b="1" dirty="0" err="1" smtClean="0">
                <a:latin typeface="Lato Light" charset="0"/>
                <a:ea typeface="Lato Light" charset="0"/>
                <a:cs typeface="Lato Light" charset="0"/>
              </a:rPr>
              <a:t>Step</a:t>
            </a:r>
            <a:r>
              <a:rPr lang="hu-HU" sz="8800" b="1" dirty="0" smtClean="0">
                <a:latin typeface="Lato Light" charset="0"/>
                <a:ea typeface="Lato Light" charset="0"/>
                <a:cs typeface="Lato Light" charset="0"/>
              </a:rPr>
              <a:t> #1: Piackutatás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902017" y="4850743"/>
            <a:ext cx="16459200" cy="9051926"/>
          </a:xfrm>
          <a:prstGeom prst="rect">
            <a:avLst/>
          </a:prstGeom>
        </p:spPr>
        <p:txBody>
          <a:bodyPr/>
          <a:lstStyle/>
          <a:p>
            <a:pPr marL="685800" indent="-685800" defTabSz="18288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6400" kern="0" dirty="0">
                <a:solidFill>
                  <a:srgbClr val="333399"/>
                </a:solidFill>
              </a:rPr>
              <a:t>A mátrix kialakítása</a:t>
            </a:r>
            <a:endParaRPr lang="en-US" sz="6400" kern="0" dirty="0">
              <a:solidFill>
                <a:srgbClr val="333399"/>
              </a:solidFill>
            </a:endParaRPr>
          </a:p>
          <a:p>
            <a:pPr marL="685800" indent="-685800" defTabSz="18288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6400" kern="0" dirty="0">
                <a:solidFill>
                  <a:srgbClr val="333399"/>
                </a:solidFill>
              </a:rPr>
              <a:t>A </a:t>
            </a:r>
            <a:r>
              <a:rPr lang="hu-HU" sz="6400" kern="0" dirty="0" smtClean="0">
                <a:solidFill>
                  <a:srgbClr val="333399"/>
                </a:solidFill>
              </a:rPr>
              <a:t>mátrix alapja  </a:t>
            </a:r>
            <a:r>
              <a:rPr lang="hu-HU" sz="6400" kern="0" dirty="0">
                <a:solidFill>
                  <a:srgbClr val="333399"/>
                </a:solidFill>
              </a:rPr>
              <a:t>az elsődleges </a:t>
            </a:r>
            <a:r>
              <a:rPr lang="hu-HU" sz="6400" kern="0" dirty="0" smtClean="0">
                <a:solidFill>
                  <a:srgbClr val="333399"/>
                </a:solidFill>
              </a:rPr>
              <a:t>piackutatás </a:t>
            </a:r>
          </a:p>
          <a:p>
            <a:pPr marL="685800" indent="-685800" defTabSz="18288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6400" kern="0" dirty="0" smtClean="0">
                <a:solidFill>
                  <a:srgbClr val="333399"/>
                </a:solidFill>
              </a:rPr>
              <a:t>(nem másodlagos! </a:t>
            </a:r>
            <a:r>
              <a:rPr lang="hu-HU" sz="6400" kern="0" dirty="0" smtClean="0">
                <a:solidFill>
                  <a:srgbClr val="333399"/>
                </a:solidFill>
              </a:rPr>
              <a:t>azaz fontos, hogy közvetlen kapcsolatot létesítsetek a piaci szereplőkkel)</a:t>
            </a:r>
            <a:endParaRPr lang="hu-HU" sz="6400" kern="0" dirty="0">
              <a:solidFill>
                <a:srgbClr val="333399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02017" y="11322496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20505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708030" y="89248"/>
            <a:ext cx="22066370" cy="1371600"/>
          </a:xfrm>
        </p:spPr>
        <p:txBody>
          <a:bodyPr>
            <a:noAutofit/>
          </a:bodyPr>
          <a:lstStyle/>
          <a:p>
            <a:r>
              <a:rPr lang="en-US" altLang="en-US" b="1" dirty="0"/>
              <a:t>Step #2: </a:t>
            </a:r>
            <a:r>
              <a:rPr lang="hu-HU" altLang="en-US" b="1" dirty="0"/>
              <a:t>Válassz célpiacot</a:t>
            </a:r>
            <a:endParaRPr lang="en-US" altLang="en-US" b="1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153396" y="2134813"/>
            <a:ext cx="18262829" cy="914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altLang="en-US" sz="4800" dirty="0"/>
              <a:t>Tekintsd át a lehetőségeidet, és válassz ki egy célpiacot, aztán kövesd figyelemmel, hogy mi történik ott. </a:t>
            </a:r>
          </a:p>
          <a:p>
            <a:pPr marL="0" indent="0" algn="just">
              <a:buNone/>
            </a:pPr>
            <a:endParaRPr lang="hu-HU" altLang="en-US" sz="4800" dirty="0"/>
          </a:p>
          <a:p>
            <a:pPr marL="0" indent="0" algn="just">
              <a:buNone/>
            </a:pPr>
            <a:r>
              <a:rPr lang="hu-HU" altLang="en-US" sz="4800" dirty="0"/>
              <a:t>Nem kell feltétlenül a legkecsegtetőbb, vagy legjövedelmezőbb piacot választanod. Elég, ha egy megfelelő méretű, jól jövedelmező piacot választasz. Amennyiben sikeressé válsz a piacon,  megfelelő pénzforgalom fog termelődni, és ez biztosítja a vállalkozás pozícióját a jövőben is. </a:t>
            </a:r>
          </a:p>
          <a:p>
            <a:pPr marL="0" indent="0" algn="just">
              <a:buNone/>
            </a:pPr>
            <a:r>
              <a:rPr lang="hu-HU" altLang="en-US" sz="4800" dirty="0"/>
              <a:t>Ezen a ponton, ki kell vonulnod a többi piacról. Ez azt is jelentheti, hogy „jegeled” azokat a piacokat, amíg meg nem állapítod, hogy a választott piacod a helyes út.</a:t>
            </a:r>
            <a:endParaRPr lang="en-US" altLang="en-US" sz="4800" dirty="0"/>
          </a:p>
          <a:p>
            <a:pPr marL="0" indent="0" algn="just">
              <a:buNone/>
            </a:pPr>
            <a:endParaRPr lang="en-US" altLang="en-US" sz="4800" dirty="0"/>
          </a:p>
          <a:p>
            <a:pPr marL="0" indent="0" algn="just">
              <a:buNone/>
            </a:pPr>
            <a:endParaRPr lang="en-US" altLang="en-US" sz="4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02017" y="11322496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0737736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403850" y="-54768"/>
            <a:ext cx="17700626" cy="2286000"/>
          </a:xfrm>
        </p:spPr>
        <p:txBody>
          <a:bodyPr anchor="t">
            <a:normAutofit/>
          </a:bodyPr>
          <a:lstStyle/>
          <a:p>
            <a:r>
              <a:rPr lang="en-US" altLang="en-US" sz="8000" b="1" dirty="0"/>
              <a:t>Step #2: </a:t>
            </a:r>
            <a:r>
              <a:rPr lang="hu-HU" altLang="en-US" sz="8000" b="1" dirty="0"/>
              <a:t>A célpiac kiválasztása</a:t>
            </a:r>
            <a:endParaRPr lang="en-US" altLang="en-US" sz="8000" b="1" dirty="0"/>
          </a:p>
        </p:txBody>
      </p:sp>
      <p:pic>
        <p:nvPicPr>
          <p:cNvPr id="45059" name="Picture 6" descr="C:\Users\aulet\Documents\Book on Entrepreneurship\Cartoons and Diagrams I Really Like\002 Focus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6" y="1049336"/>
            <a:ext cx="7077074" cy="707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9" name="Picture 7" descr="C:\Users\aulet\Documents\Book on Entrepreneurship\Cartoons and Diagrams I Really Like\002 Focus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175" y="1430336"/>
            <a:ext cx="6467476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7" name="Picture 5" descr="C:\Users\aulet\Documents\Book on Entrepreneurship\Cartoons and Diagrams I Really Like\002 Focus 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1" y="4554536"/>
            <a:ext cx="6880224" cy="6911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02017" y="11861392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2817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675964" y="730253"/>
            <a:ext cx="21025723" cy="1046789"/>
          </a:xfrm>
          <a:noFill/>
        </p:spPr>
        <p:txBody>
          <a:bodyPr>
            <a:normAutofit fontScale="90000"/>
          </a:bodyPr>
          <a:lstStyle/>
          <a:p>
            <a:r>
              <a:rPr lang="hu-HU" altLang="hu-HU" dirty="0"/>
              <a:t>Kurzus célja</a:t>
            </a:r>
            <a:endParaRPr lang="en-US" alt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123929" y="2249488"/>
            <a:ext cx="16417824" cy="10945216"/>
          </a:xfrm>
        </p:spPr>
        <p:txBody>
          <a:bodyPr/>
          <a:lstStyle/>
          <a:p>
            <a:pPr marL="1028700" indent="-1028700">
              <a:buFont typeface="+mj-lt"/>
              <a:buAutoNum type="arabicPeriod"/>
            </a:pP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sz="5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ogyan</a:t>
            </a: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tudod meghatározni a vállalkozásod?</a:t>
            </a:r>
            <a:r>
              <a:rPr lang="en-US" sz="5600" dirty="0"/>
              <a:t/>
            </a:r>
            <a:br>
              <a:rPr lang="en-US" sz="5600" dirty="0"/>
            </a:br>
            <a:r>
              <a:rPr lang="hu-HU" sz="5600" dirty="0"/>
              <a:t>Az Üzleti Koncepció Térkép és                                     a</a:t>
            </a:r>
            <a:r>
              <a:rPr lang="en-US" sz="5600" dirty="0"/>
              <a:t> Business Model Canvas</a:t>
            </a:r>
          </a:p>
          <a:p>
            <a:pPr marL="1028700" indent="-1028700">
              <a:buFont typeface="+mj-lt"/>
              <a:buAutoNum type="arabicPeriod"/>
            </a:pPr>
            <a:endParaRPr lang="en-US" sz="5600" dirty="0"/>
          </a:p>
          <a:p>
            <a:pPr marL="1028700" indent="-1028700">
              <a:buFont typeface="+mj-lt"/>
              <a:buAutoNum type="arabicPeriod"/>
            </a:pP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 az ügyfeleid?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hu-HU" sz="5600" dirty="0"/>
              <a:t>Előzetes piackutatás</a:t>
            </a:r>
            <a:endParaRPr lang="en-US" sz="5600" dirty="0"/>
          </a:p>
          <a:p>
            <a:pPr marL="1028700" indent="-1028700">
              <a:buFont typeface="+mj-lt"/>
              <a:buAutoNum type="arabicPeriod"/>
            </a:pPr>
            <a:endParaRPr lang="en-US" sz="5600" dirty="0"/>
          </a:p>
          <a:p>
            <a:pPr marL="1028700" indent="-1028700">
              <a:buFont typeface="+mj-lt"/>
              <a:buAutoNum type="arabicPeriod"/>
            </a:pP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fog működni a </a:t>
            </a:r>
            <a:r>
              <a:rPr lang="hu-HU" sz="5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csapatod</a:t>
            </a:r>
            <a:r>
              <a:rPr lang="hu-H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5600" dirty="0"/>
              <a:t>A csapat chartája és a problémák</a:t>
            </a:r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2129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90946" y="345684"/>
            <a:ext cx="24377650" cy="1759788"/>
          </a:xfrm>
        </p:spPr>
        <p:txBody>
          <a:bodyPr anchor="t">
            <a:normAutofit/>
          </a:bodyPr>
          <a:lstStyle/>
          <a:p>
            <a:r>
              <a:rPr lang="hu-HU" altLang="en-US" sz="7700" b="1" dirty="0"/>
              <a:t>A célpiac kiválasztása – a hagymahámozás </a:t>
            </a:r>
            <a:endParaRPr lang="en-US" altLang="en-US" sz="7700" b="1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547865" y="2105472"/>
            <a:ext cx="17281920" cy="9753600"/>
          </a:xfrm>
        </p:spPr>
        <p:txBody>
          <a:bodyPr>
            <a:noAutofit/>
          </a:bodyPr>
          <a:lstStyle/>
          <a:p>
            <a:r>
              <a:rPr lang="hu-HU" altLang="en-US" sz="4400" dirty="0"/>
              <a:t>jellemző ebben a folyamatban, hogy miután kiválasztottad a célpiacot, részpiaci szegmentálást kell végezned. Ezt hívjuk a „hagymahámozásnak”</a:t>
            </a:r>
          </a:p>
          <a:p>
            <a:r>
              <a:rPr lang="hu-HU" altLang="en-US" sz="4400" dirty="0"/>
              <a:t>Nem kell, hogy célpiac olyan nagy legyen </a:t>
            </a:r>
            <a:r>
              <a:rPr lang="en-US" altLang="en-US" sz="4400" dirty="0"/>
              <a:t>($1</a:t>
            </a:r>
            <a:r>
              <a:rPr lang="hu-HU" altLang="en-US" sz="4400" dirty="0"/>
              <a:t> milliárd</a:t>
            </a:r>
            <a:r>
              <a:rPr lang="en-US" altLang="en-US" sz="4400" dirty="0"/>
              <a:t>+/</a:t>
            </a:r>
            <a:r>
              <a:rPr lang="hu-HU" altLang="en-US" sz="4400" dirty="0"/>
              <a:t>év), sőt jobb is, ha kisebb a piac</a:t>
            </a:r>
            <a:r>
              <a:rPr lang="en-US" altLang="en-US" sz="4400" dirty="0"/>
              <a:t> ($100</a:t>
            </a:r>
            <a:r>
              <a:rPr lang="hu-HU" altLang="en-US" sz="4400" dirty="0"/>
              <a:t> </a:t>
            </a:r>
            <a:r>
              <a:rPr lang="en-US" altLang="en-US" sz="4400" dirty="0"/>
              <a:t>m</a:t>
            </a:r>
            <a:r>
              <a:rPr lang="hu-HU" altLang="en-US" sz="4400" dirty="0" err="1"/>
              <a:t>illió</a:t>
            </a:r>
            <a:r>
              <a:rPr lang="en-US" altLang="en-US" sz="4400" dirty="0"/>
              <a:t>/</a:t>
            </a:r>
            <a:r>
              <a:rPr lang="hu-HU" altLang="en-US" sz="4400" dirty="0"/>
              <a:t>év vagy kevesebb</a:t>
            </a:r>
            <a:r>
              <a:rPr lang="en-US" altLang="en-US" sz="4400" dirty="0"/>
              <a:t>)</a:t>
            </a:r>
            <a:r>
              <a:rPr lang="hu-HU" altLang="en-US" sz="4400" dirty="0"/>
              <a:t>, mert így dominálhatod a piacot</a:t>
            </a:r>
          </a:p>
          <a:p>
            <a:r>
              <a:rPr lang="hu-HU" altLang="en-US" sz="4400" dirty="0"/>
              <a:t>A piacnak az alábbi három jellemzővel kell rendelkeznie:</a:t>
            </a:r>
            <a:endParaRPr lang="en-US" altLang="en-US" sz="4400" dirty="0"/>
          </a:p>
          <a:p>
            <a:pPr lvl="1"/>
            <a:r>
              <a:rPr lang="hu-HU" altLang="en-US" sz="4000" dirty="0"/>
              <a:t>ugyanazt a terméket vásárolja</a:t>
            </a:r>
            <a:endParaRPr lang="en-US" altLang="en-US" sz="4000" dirty="0"/>
          </a:p>
          <a:p>
            <a:pPr lvl="1"/>
            <a:r>
              <a:rPr lang="hu-HU" altLang="en-US" sz="4000" dirty="0"/>
              <a:t>hasonló értékesítési folyamat(személy, értékajánlat, DMU, DMP)</a:t>
            </a:r>
            <a:endParaRPr lang="en-US" altLang="en-US" sz="4000" dirty="0"/>
          </a:p>
          <a:p>
            <a:pPr lvl="1"/>
            <a:r>
              <a:rPr lang="hu-HU" altLang="en-US" sz="4000" dirty="0"/>
              <a:t>Szájról szájra terjed…</a:t>
            </a:r>
            <a:endParaRPr lang="en-US" altLang="en-US" sz="4000" dirty="0"/>
          </a:p>
          <a:p>
            <a:r>
              <a:rPr lang="hu-HU" altLang="en-US" sz="4400" dirty="0"/>
              <a:t>A célpiac pozitív pénzforgalom jellemzi (kivéve a más piacokra irányuló beruházásokban)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02017" y="11322496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918362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750" y="519554"/>
            <a:ext cx="22771901" cy="13716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Step #3: </a:t>
            </a:r>
            <a:r>
              <a:rPr lang="hu-HU" altLang="en-US" b="1" dirty="0"/>
              <a:t>Célzott vásárlói </a:t>
            </a:r>
            <a:r>
              <a:rPr lang="hu-HU" altLang="en-US" b="1" dirty="0" smtClean="0"/>
              <a:t>profil kialakítása</a:t>
            </a:r>
            <a:endParaRPr lang="en-US" altLang="en-US" b="1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959225" y="2249489"/>
            <a:ext cx="16459200" cy="8178562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en-US" sz="5600" dirty="0"/>
              <a:t>Alakíts ki egy jól célzott </a:t>
            </a:r>
            <a:r>
              <a:rPr lang="hu-HU" alt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ügyfélprofilt</a:t>
            </a:r>
            <a:r>
              <a:rPr lang="hu-HU" altLang="en-US" sz="5600" dirty="0"/>
              <a:t>.</a:t>
            </a:r>
            <a:r>
              <a:rPr lang="en-US" altLang="en-US" sz="5600" dirty="0"/>
              <a:t> </a:t>
            </a:r>
            <a:r>
              <a:rPr lang="hu-HU" altLang="en-US" sz="5600" dirty="0"/>
              <a:t>Ez jól leírja a vevőt/felhasználót abban a piaci szegmensben, amelyre a hangsúlyt helyezted. Ez egy általános leírás, de elég konkrét ahhoz, hogy </a:t>
            </a:r>
            <a:r>
              <a:rPr lang="hu-HU" altLang="en-US" sz="5600" dirty="0" err="1" smtClean="0"/>
              <a:t>valid</a:t>
            </a:r>
            <a:r>
              <a:rPr lang="hu-HU" altLang="en-US" sz="5600" dirty="0" smtClean="0"/>
              <a:t> </a:t>
            </a:r>
            <a:r>
              <a:rPr lang="hu-HU" altLang="en-US" sz="5600" dirty="0"/>
              <a:t>legyen. Ez legtöbbször egy csoport demográfiai jellemzése, mely segít kiszámítani a célpiacod nagyságát.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6825" y="9749456"/>
            <a:ext cx="1676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i="1" dirty="0">
                <a:latin typeface="Zemke Hand ITC Mobile" panose="020B0502020000020002" pitchFamily="34" charset="0"/>
              </a:rPr>
              <a:t>* - </a:t>
            </a:r>
            <a:r>
              <a:rPr lang="hu-HU" sz="4000" i="1" dirty="0">
                <a:latin typeface="Zemke Hand ITC Mobile" panose="020B0502020000020002" pitchFamily="34" charset="0"/>
              </a:rPr>
              <a:t>ha a vevő és a felhasználó profilja nem azonos, akkor kétoldali piaccal rendelkezel. Ilyenkor a vásárlóprofil segítségével kell meghatároznod az ügyfélprofilt.</a:t>
            </a:r>
            <a:endParaRPr lang="en-US" sz="4000" i="1" dirty="0">
              <a:latin typeface="Zemke Hand ITC Mobile" panose="020B0502020000020002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02017" y="11861392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770066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959225" y="251520"/>
            <a:ext cx="16459200" cy="2286000"/>
          </a:xfrm>
        </p:spPr>
        <p:txBody>
          <a:bodyPr anchor="t">
            <a:normAutofit/>
          </a:bodyPr>
          <a:lstStyle/>
          <a:p>
            <a:r>
              <a:rPr lang="en-US" altLang="en-US" b="1" dirty="0"/>
              <a:t>Step #3: </a:t>
            </a:r>
            <a:r>
              <a:rPr lang="hu-HU" altLang="en-US" b="1" dirty="0"/>
              <a:t>Célzott vásárlói profil</a:t>
            </a:r>
            <a:endParaRPr lang="en-US" altLang="en-US" b="1" dirty="0"/>
          </a:p>
        </p:txBody>
      </p:sp>
      <p:pic>
        <p:nvPicPr>
          <p:cNvPr id="48131" name="Picture 2" descr="C:\Users\aulet\Documents\Book on Entrepreneurship\Cartoons and Diagrams I Really Like\003 Beachhead mark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1449"/>
          <a:stretch>
            <a:fillRect/>
          </a:stretch>
        </p:blipFill>
        <p:spPr bwMode="auto">
          <a:xfrm>
            <a:off x="4873625" y="2397124"/>
            <a:ext cx="13503276" cy="1009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02017" y="11429344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Source</a:t>
            </a:r>
            <a:r>
              <a:rPr lang="hu-HU" sz="2800" dirty="0"/>
              <a:t>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511377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902017" y="11322496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9225" y="152400"/>
            <a:ext cx="16459200" cy="2286000"/>
          </a:xfrm>
        </p:spPr>
        <p:txBody>
          <a:bodyPr anchor="t"/>
          <a:lstStyle/>
          <a:p>
            <a:pPr eaLnBrk="1" hangingPunct="1"/>
            <a:r>
              <a:rPr lang="hu-HU" altLang="en-US" b="1" dirty="0"/>
              <a:t>Vásárlói profil meghatározása</a:t>
            </a:r>
            <a:endParaRPr lang="en-US" altLang="en-US" b="1" dirty="0"/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6141702" y="2418657"/>
            <a:ext cx="294824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 altLang="en-US" sz="3200" b="1" dirty="0">
                <a:latin typeface="Arial" pitchFamily="34" charset="0"/>
              </a:rPr>
              <a:t>Célközönség:</a:t>
            </a:r>
            <a:endParaRPr lang="en-US" altLang="en-US" sz="3200" b="1" dirty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800" i="1" dirty="0">
                <a:latin typeface="Arial" pitchFamily="34" charset="0"/>
                <a:sym typeface="Wingdings" pitchFamily="2" charset="2"/>
              </a:rPr>
              <a:t> </a:t>
            </a:r>
            <a:r>
              <a:rPr lang="hu-HU" altLang="en-US" sz="2800" i="1" dirty="0">
                <a:latin typeface="Arial" pitchFamily="34" charset="0"/>
                <a:sym typeface="Wingdings" pitchFamily="2" charset="2"/>
              </a:rPr>
              <a:t>férfi</a:t>
            </a:r>
            <a:endParaRPr lang="en-US" altLang="en-US" sz="2800" i="1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z="2800" i="1" dirty="0">
                <a:latin typeface="Arial" pitchFamily="34" charset="0"/>
                <a:sym typeface="Wingdings" pitchFamily="2" charset="2"/>
              </a:rPr>
              <a:t> 18-34 </a:t>
            </a:r>
            <a:r>
              <a:rPr lang="hu-HU" altLang="en-US" sz="2800" i="1" dirty="0">
                <a:latin typeface="Arial" pitchFamily="34" charset="0"/>
                <a:sym typeface="Wingdings" pitchFamily="2" charset="2"/>
              </a:rPr>
              <a:t>év közötti</a:t>
            </a:r>
            <a:endParaRPr lang="en-US" altLang="en-US" sz="2800" i="1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z="2800" i="1" dirty="0">
                <a:latin typeface="Arial" pitchFamily="34" charset="0"/>
                <a:sym typeface="Wingdings" pitchFamily="2" charset="2"/>
              </a:rPr>
              <a:t> Online</a:t>
            </a:r>
          </a:p>
          <a:p>
            <a:pPr eaLnBrk="1" hangingPunct="1">
              <a:buFontTx/>
              <a:buChar char="•"/>
            </a:pPr>
            <a:r>
              <a:rPr lang="en-US" altLang="en-US" sz="2800" i="1" dirty="0">
                <a:latin typeface="Arial" pitchFamily="34" charset="0"/>
                <a:sym typeface="Wingdings" pitchFamily="2" charset="2"/>
              </a:rPr>
              <a:t> $75K+</a:t>
            </a:r>
            <a:r>
              <a:rPr lang="hu-HU" altLang="en-US" sz="2800" i="1" dirty="0">
                <a:latin typeface="Arial" pitchFamily="34" charset="0"/>
                <a:sym typeface="Wingdings" pitchFamily="2" charset="2"/>
              </a:rPr>
              <a:t> keres</a:t>
            </a:r>
            <a:endParaRPr lang="en-US" altLang="en-US" sz="2800" i="1" dirty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800" i="1" dirty="0">
                <a:latin typeface="Arial" pitchFamily="34" charset="0"/>
              </a:rPr>
              <a:t> 26-30 milli</a:t>
            </a:r>
            <a:r>
              <a:rPr lang="hu-HU" altLang="en-US" sz="2800" i="1" dirty="0">
                <a:latin typeface="Arial" pitchFamily="34" charset="0"/>
              </a:rPr>
              <a:t>ó</a:t>
            </a:r>
            <a:r>
              <a:rPr lang="en-US" altLang="en-US" sz="2800" b="1" i="1" dirty="0">
                <a:latin typeface="Arial" pitchFamily="34" charset="0"/>
              </a:rPr>
              <a:t> 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5846426" y="6076256"/>
            <a:ext cx="53287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 altLang="en-US" sz="3200" b="1" dirty="0">
                <a:latin typeface="Arial" pitchFamily="34" charset="0"/>
              </a:rPr>
              <a:t>Célközönség érdekeltsége</a:t>
            </a:r>
            <a:endParaRPr lang="en-US" altLang="en-US" sz="3200" b="1" dirty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800" i="1" dirty="0">
                <a:latin typeface="Arial" pitchFamily="34" charset="0"/>
                <a:sym typeface="Wingdings" pitchFamily="2" charset="2"/>
              </a:rPr>
              <a:t> Females (70%) </a:t>
            </a:r>
          </a:p>
          <a:p>
            <a:pPr eaLnBrk="1" hangingPunct="1">
              <a:buFontTx/>
              <a:buChar char="•"/>
            </a:pPr>
            <a:r>
              <a:rPr lang="en-US" altLang="en-US" sz="2800" i="1" dirty="0">
                <a:latin typeface="Arial" pitchFamily="34" charset="0"/>
                <a:sym typeface="Wingdings" pitchFamily="2" charset="2"/>
              </a:rPr>
              <a:t> Sports (50%)</a:t>
            </a:r>
            <a:endParaRPr lang="en-US" altLang="en-US" sz="2800" i="1" dirty="0">
              <a:latin typeface="Arial" pitchFamily="34" charset="0"/>
            </a:endParaRP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6449675" y="7425630"/>
            <a:ext cx="3655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Source:  ComScore Media Metrix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16567715" y="9410077"/>
            <a:ext cx="6934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 altLang="en-US" dirty="0"/>
              <a:t>Forrás</a:t>
            </a:r>
            <a:r>
              <a:rPr lang="en-US" altLang="en-US" dirty="0"/>
              <a:t>:  Juniper Research, </a:t>
            </a:r>
            <a:r>
              <a:rPr lang="en-US" altLang="en-US" b="1" i="1" dirty="0"/>
              <a:t>“Demographic Profile of Young Affluents”</a:t>
            </a:r>
          </a:p>
        </p:txBody>
      </p:sp>
      <p:pic>
        <p:nvPicPr>
          <p:cNvPr id="49159" name="Picture 9" descr="aulet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60" y="1961456"/>
            <a:ext cx="12512842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618031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3959225" y="152400"/>
            <a:ext cx="16459200" cy="2286000"/>
          </a:xfrm>
        </p:spPr>
        <p:txBody>
          <a:bodyPr anchor="t">
            <a:normAutofit/>
          </a:bodyPr>
          <a:lstStyle/>
          <a:p>
            <a:r>
              <a:rPr lang="hu-HU" altLang="en-US" b="1" dirty="0"/>
              <a:t>Célzott vásárlói profil példa</a:t>
            </a:r>
            <a:endParaRPr lang="en-US" alt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90574"/>
              </p:ext>
            </p:extLst>
          </p:nvPr>
        </p:nvGraphicFramePr>
        <p:xfrm>
          <a:off x="6860233" y="2249490"/>
          <a:ext cx="12241360" cy="10103306"/>
        </p:xfrm>
        <a:graphic>
          <a:graphicData uri="http://schemas.openxmlformats.org/drawingml/2006/table">
            <a:tbl>
              <a:tblPr/>
              <a:tblGrid>
                <a:gridCol w="4157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3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4222"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Nem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Férfi, nő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4222"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Kor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17-40 </a:t>
                      </a:r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éves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4222"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Lakóhely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Moszkva (a kezdeti növekedési szakaszban)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598"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Foglalkozás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egyetemi hallgató, pályakezdő, középvezető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4222"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Társadalmi státusz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Közép-felsőosztály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5598"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Tulajdonságok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Okostelefon tulajdonosa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5598"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Felhasználói kategória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Új technológiák korai elfogadója, technológiailag fejlett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5598"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Egyéb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Aktív közösségi média felhasználó, társaságkedvelő személyiség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52" marR="19052" marT="1904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0211" name="TextBox 11"/>
          <p:cNvSpPr txBox="1">
            <a:spLocks noChangeArrowheads="1"/>
          </p:cNvSpPr>
          <p:nvPr/>
        </p:nvSpPr>
        <p:spPr bwMode="auto">
          <a:xfrm>
            <a:off x="9906100" y="1097361"/>
            <a:ext cx="37010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4400" b="1" dirty="0">
                <a:solidFill>
                  <a:srgbClr val="C00000"/>
                </a:solidFill>
              </a:rPr>
              <a:t>Vásárlói profil</a:t>
            </a:r>
            <a:endParaRPr lang="en-US" alt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02017" y="12437456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241645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325768" y="1138687"/>
            <a:ext cx="21025723" cy="408436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Step #4: </a:t>
            </a:r>
            <a:r>
              <a:rPr lang="hu-HU" altLang="en-US" b="1" dirty="0"/>
              <a:t>Teljes </a:t>
            </a:r>
            <a:r>
              <a:rPr lang="hu-HU" altLang="en-US" b="1" dirty="0" smtClean="0"/>
              <a:t>piac (TAM) - </a:t>
            </a:r>
            <a:r>
              <a:rPr lang="hu-HU" altLang="en-US" b="1" dirty="0"/>
              <a:t>az első számú piac meghatározása</a:t>
            </a:r>
            <a:endParaRPr lang="en-US" altLang="en-US" b="1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022570" y="3054294"/>
            <a:ext cx="18845209" cy="8229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u-HU" altLang="en-US" sz="4900" dirty="0"/>
              <a:t>Tedd meg az első lépést a teljes piacod felé, és számold ki, hogy ebből mekkora a célpiacod. Ennyi éves bevétel áll rendelkezésedre a termékekhez, ha 100% piaci részesedést érsz el. Ez csupán az első piacodra vonatkozik, </a:t>
            </a:r>
            <a:r>
              <a:rPr lang="hu-HU" altLang="en-US" sz="4900" dirty="0" smtClean="0"/>
              <a:t>amit kellően jól ismersz ahhoz, hogy számításaid megalapozottak legyenek. A számításokhoz ideális és preferált az „alulról építkező” megközelítés, mikor a piackutatásod közvetlen tapasztalataiból teszel következtetéseket a teljes piacra. Ezt kiegészítő, de általába</a:t>
            </a:r>
            <a:r>
              <a:rPr lang="hu-HU" altLang="en-US" sz="4900" dirty="0" smtClean="0"/>
              <a:t>n kevésbé preferált és megalapozott módszer, hogy ha piacelemzési riportokból és egyéb nem közvetlen forrásokból alkotsz képet a teljes piacról. Ebben a „felülről irányított” megközelítésben sok apró, de fontos részlet elveszik.</a:t>
            </a:r>
            <a:endParaRPr lang="hu-HU" altLang="en-US" sz="4900" dirty="0" smtClean="0"/>
          </a:p>
          <a:p>
            <a:pPr marL="0" indent="0" algn="just">
              <a:buNone/>
            </a:pPr>
            <a:endParaRPr lang="en-US" altLang="en-US" sz="4800" dirty="0"/>
          </a:p>
          <a:p>
            <a:pPr marL="0" indent="0" algn="just">
              <a:buNone/>
            </a:pPr>
            <a:endParaRPr lang="en-US" altLang="en-US" sz="4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02017" y="11573360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6298702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19564985" cy="2286000"/>
          </a:xfrm>
        </p:spPr>
        <p:txBody>
          <a:bodyPr anchor="t">
            <a:normAutofit fontScale="90000"/>
          </a:bodyPr>
          <a:lstStyle/>
          <a:p>
            <a:r>
              <a:rPr lang="en-US" altLang="en-US" dirty="0"/>
              <a:t>Step #4: </a:t>
            </a:r>
            <a:r>
              <a:rPr lang="hu-HU" altLang="en-US" b="1" dirty="0"/>
              <a:t>Teljes piac (TAM) - az első számú piac meghatározása</a:t>
            </a:r>
            <a:endParaRPr lang="en-US" altLang="en-US" dirty="0"/>
          </a:p>
        </p:txBody>
      </p:sp>
      <p:pic>
        <p:nvPicPr>
          <p:cNvPr id="52227" name="Picture 2" descr="C:\Users\aulet\Documents\Book on Entrepreneurship\Cartoons and Diagrams I Really Like\004 T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551" y="1845151"/>
            <a:ext cx="8678899" cy="87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02017" y="11610528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4721862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959225" y="0"/>
            <a:ext cx="16459200" cy="2286000"/>
          </a:xfrm>
        </p:spPr>
        <p:txBody>
          <a:bodyPr anchor="t"/>
          <a:lstStyle/>
          <a:p>
            <a:r>
              <a:rPr lang="en-US" altLang="en-US" b="1" dirty="0"/>
              <a:t>Step #5: </a:t>
            </a:r>
            <a:r>
              <a:rPr lang="hu-HU" altLang="en-US" b="1" dirty="0"/>
              <a:t>A vásárlói perszóna</a:t>
            </a:r>
            <a:endParaRPr lang="en-US" altLang="en-US" b="1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547865" y="1529408"/>
            <a:ext cx="17137904" cy="10801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altLang="en-US" sz="4800" dirty="0"/>
              <a:t>Alakíts ki egy olyan vásárlói perszónát, mely pontosan megjeleníti a célközönséget. </a:t>
            </a:r>
            <a:r>
              <a:rPr lang="hu-HU" altLang="en-US" sz="4800" dirty="0" smtClean="0"/>
              <a:t>Ennek </a:t>
            </a:r>
            <a:r>
              <a:rPr lang="hu-HU" altLang="en-US" sz="4800" dirty="0"/>
              <a:t>a perszónának egy valós személyen kell alapulnia, aki egy nagyobb csoport képviselője, és ha kielégíted az igényeit, mások is megvásárolják termékedet/szolgáltatásodat. A személyleírásnak </a:t>
            </a:r>
            <a:r>
              <a:rPr lang="hu-HU" altLang="en-US" sz="4800" dirty="0" smtClean="0"/>
              <a:t>nem csak </a:t>
            </a:r>
            <a:r>
              <a:rPr lang="hu-HU" altLang="en-US" sz="4800" dirty="0"/>
              <a:t>a vevő tényszerű leírását </a:t>
            </a:r>
            <a:r>
              <a:rPr lang="hu-HU" altLang="en-US" sz="4800" dirty="0" smtClean="0"/>
              <a:t>kell tartalmaznia</a:t>
            </a:r>
            <a:r>
              <a:rPr lang="hu-HU" altLang="en-US" sz="4800" dirty="0"/>
              <a:t>, hanem olyan társadalmi és érzelmi tényezőket </a:t>
            </a:r>
            <a:r>
              <a:rPr lang="hu-HU" altLang="en-US" sz="4800" dirty="0" smtClean="0"/>
              <a:t>is, mint például a perszóná</a:t>
            </a:r>
            <a:r>
              <a:rPr lang="hu-HU" altLang="en-US" sz="4800" dirty="0" smtClean="0"/>
              <a:t>t jellemző </a:t>
            </a:r>
            <a:r>
              <a:rPr lang="hu-HU" altLang="en-US" sz="4800" dirty="0" smtClean="0"/>
              <a:t>prioritások, célok, félelmek stb. </a:t>
            </a:r>
            <a:r>
              <a:rPr lang="hu-HU" altLang="en-US" sz="4800" dirty="0"/>
              <a:t>Ezek a rendszerszintű tényezők </a:t>
            </a:r>
            <a:r>
              <a:rPr lang="hu-HU" altLang="en-US" sz="4800" dirty="0" smtClean="0"/>
              <a:t>azok, amelyek hatással lesznek a majdani </a:t>
            </a:r>
            <a:r>
              <a:rPr lang="hu-HU" altLang="en-US" sz="4800" dirty="0"/>
              <a:t>terméked </a:t>
            </a:r>
            <a:r>
              <a:rPr lang="hu-HU" altLang="en-US" sz="4800" dirty="0" smtClean="0"/>
              <a:t>értékesítésére a kiválasztott vevőcsoport tükrében. </a:t>
            </a:r>
          </a:p>
          <a:p>
            <a:pPr marL="0" indent="0" algn="just">
              <a:buNone/>
            </a:pPr>
            <a:r>
              <a:rPr lang="hu-HU" altLang="en-US" sz="4800" dirty="0" smtClean="0"/>
              <a:t>A perszóna gyakorlat fontos eredménye, hogy meghatározz 3 olyan tényezőt, ami a terméked megvásárlására ösztönzi a vásárlót. </a:t>
            </a:r>
            <a:endParaRPr lang="hu-HU" altLang="en-US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02017" y="11322496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7824147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C:\Users\aulet\Documents\Book on Entrepreneurship\Cartoons and Diagrams I Really Like\005 Persona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4"/>
          <a:stretch>
            <a:fillRect/>
          </a:stretch>
        </p:blipFill>
        <p:spPr>
          <a:xfrm>
            <a:off x="5982345" y="896936"/>
            <a:ext cx="12255152" cy="11682416"/>
          </a:xfrm>
        </p:spPr>
      </p:pic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3806825" y="89248"/>
            <a:ext cx="16459200" cy="2286000"/>
          </a:xfrm>
        </p:spPr>
        <p:txBody>
          <a:bodyPr anchor="t"/>
          <a:lstStyle/>
          <a:p>
            <a:r>
              <a:rPr lang="en-US" altLang="en-US" b="1" dirty="0"/>
              <a:t>Step #5: Pers</a:t>
            </a:r>
            <a:r>
              <a:rPr lang="hu-HU" altLang="en-US" b="1" dirty="0" err="1"/>
              <a:t>zó</a:t>
            </a:r>
            <a:r>
              <a:rPr lang="en-US" altLang="en-US" b="1" dirty="0" err="1"/>
              <a:t>na</a:t>
            </a:r>
            <a:endParaRPr lang="en-US" altLang="en-US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44825" y="12186592"/>
            <a:ext cx="1828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819865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GQ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6" y="3787776"/>
            <a:ext cx="5073650" cy="76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4627225" y="3352800"/>
            <a:ext cx="1524000" cy="1066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36825" y="7315200"/>
            <a:ext cx="2286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9902825" y="3657600"/>
            <a:ext cx="1981200" cy="609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0207625" y="5486400"/>
            <a:ext cx="16764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9750425" y="9753600"/>
            <a:ext cx="1676400" cy="1066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084425" y="9448800"/>
            <a:ext cx="2286000" cy="1371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Rectangle 18"/>
          <p:cNvSpPr>
            <a:spLocks noChangeArrowheads="1"/>
          </p:cNvSpPr>
          <p:nvPr/>
        </p:nvSpPr>
        <p:spPr bwMode="auto">
          <a:xfrm>
            <a:off x="6686552" y="3133727"/>
            <a:ext cx="3001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>
                <a:latin typeface="Franklin Gothic Book" pitchFamily="34" charset="0"/>
              </a:rPr>
              <a:t>18-40 </a:t>
            </a:r>
            <a:r>
              <a:rPr lang="hu-HU" altLang="en-US" sz="3200" dirty="0">
                <a:latin typeface="Franklin Gothic Book" pitchFamily="34" charset="0"/>
              </a:rPr>
              <a:t>év közötti</a:t>
            </a:r>
            <a:endParaRPr lang="en-US" altLang="en-US" sz="3200" dirty="0">
              <a:latin typeface="Franklin Gothic Book" pitchFamily="34" charset="0"/>
            </a:endParaRPr>
          </a:p>
        </p:txBody>
      </p:sp>
      <p:sp>
        <p:nvSpPr>
          <p:cNvPr id="58378" name="Rectangle 19"/>
          <p:cNvSpPr>
            <a:spLocks noChangeArrowheads="1"/>
          </p:cNvSpPr>
          <p:nvPr/>
        </p:nvSpPr>
        <p:spPr bwMode="auto">
          <a:xfrm>
            <a:off x="5196321" y="5137151"/>
            <a:ext cx="5087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városi</a:t>
            </a:r>
            <a:r>
              <a:rPr lang="en-US" altLang="en-US" sz="3200" dirty="0">
                <a:latin typeface="Franklin Gothic Book" pitchFamily="34" charset="0"/>
              </a:rPr>
              <a:t> (Eur</a:t>
            </a:r>
            <a:r>
              <a:rPr lang="hu-HU" altLang="en-US" sz="3200" dirty="0">
                <a:latin typeface="Franklin Gothic Book" pitchFamily="34" charset="0"/>
              </a:rPr>
              <a:t>ó</a:t>
            </a:r>
            <a:r>
              <a:rPr lang="en-US" altLang="en-US" sz="3200" dirty="0">
                <a:latin typeface="Franklin Gothic Book" pitchFamily="34" charset="0"/>
              </a:rPr>
              <a:t>p</a:t>
            </a:r>
            <a:r>
              <a:rPr lang="hu-HU" altLang="en-US" sz="3200" dirty="0">
                <a:latin typeface="Franklin Gothic Book" pitchFamily="34" charset="0"/>
              </a:rPr>
              <a:t>a</a:t>
            </a:r>
            <a:r>
              <a:rPr lang="en-US" altLang="en-US" sz="3200" dirty="0">
                <a:latin typeface="Franklin Gothic Book" pitchFamily="34" charset="0"/>
              </a:rPr>
              <a:t>, </a:t>
            </a:r>
            <a:r>
              <a:rPr lang="hu-HU" altLang="en-US" sz="3200" dirty="0">
                <a:latin typeface="Franklin Gothic Book" pitchFamily="34" charset="0"/>
              </a:rPr>
              <a:t>Oroszország</a:t>
            </a:r>
            <a:r>
              <a:rPr lang="en-US" altLang="en-US" sz="3200" dirty="0">
                <a:latin typeface="Franklin Gothic Book" pitchFamily="34" charset="0"/>
              </a:rPr>
              <a:t>)</a:t>
            </a:r>
          </a:p>
        </p:txBody>
      </p:sp>
      <p:sp>
        <p:nvSpPr>
          <p:cNvPr id="58379" name="Rectangle 20"/>
          <p:cNvSpPr>
            <a:spLocks noChangeArrowheads="1"/>
          </p:cNvSpPr>
          <p:nvPr/>
        </p:nvSpPr>
        <p:spPr bwMode="auto">
          <a:xfrm>
            <a:off x="6397626" y="10448927"/>
            <a:ext cx="23244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középvezető</a:t>
            </a:r>
            <a:endParaRPr lang="en-US" altLang="en-US" sz="3200" dirty="0">
              <a:latin typeface="Franklin Gothic Book" pitchFamily="34" charset="0"/>
            </a:endParaRPr>
          </a:p>
        </p:txBody>
      </p:sp>
      <p:sp>
        <p:nvSpPr>
          <p:cNvPr id="58380" name="Rectangle 21"/>
          <p:cNvSpPr>
            <a:spLocks noChangeArrowheads="1"/>
          </p:cNvSpPr>
          <p:nvPr/>
        </p:nvSpPr>
        <p:spPr bwMode="auto">
          <a:xfrm>
            <a:off x="17522825" y="3962401"/>
            <a:ext cx="2145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Egyedülálló</a:t>
            </a:r>
          </a:p>
        </p:txBody>
      </p:sp>
      <p:sp>
        <p:nvSpPr>
          <p:cNvPr id="58381" name="Rectangle 24"/>
          <p:cNvSpPr>
            <a:spLocks noChangeArrowheads="1"/>
          </p:cNvSpPr>
          <p:nvPr/>
        </p:nvSpPr>
        <p:spPr bwMode="auto">
          <a:xfrm>
            <a:off x="17675226" y="6880227"/>
            <a:ext cx="269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márkatudatos</a:t>
            </a:r>
            <a:r>
              <a:rPr lang="en-US" altLang="en-US" sz="3200" dirty="0">
                <a:latin typeface="Franklin Gothic Book" pitchFamily="34" charset="0"/>
              </a:rPr>
              <a:t> </a:t>
            </a:r>
          </a:p>
        </p:txBody>
      </p:sp>
      <p:sp>
        <p:nvSpPr>
          <p:cNvPr id="58382" name="Rectangle 25"/>
          <p:cNvSpPr>
            <a:spLocks noChangeArrowheads="1"/>
          </p:cNvSpPr>
          <p:nvPr/>
        </p:nvSpPr>
        <p:spPr bwMode="auto">
          <a:xfrm>
            <a:off x="17980025" y="8556627"/>
            <a:ext cx="3010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társaságkedvelő</a:t>
            </a:r>
            <a:endParaRPr lang="en-US" altLang="en-US" sz="3200" dirty="0">
              <a:latin typeface="Franklin Gothic Book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5084425" y="4572000"/>
            <a:ext cx="2286000" cy="457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84" name="Picture 28" descr="Picture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25" y="2514600"/>
            <a:ext cx="965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9445625" y="8077200"/>
            <a:ext cx="1676400" cy="304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6" name="Rectangle 31"/>
          <p:cNvSpPr>
            <a:spLocks noChangeArrowheads="1"/>
          </p:cNvSpPr>
          <p:nvPr/>
        </p:nvSpPr>
        <p:spPr bwMode="auto">
          <a:xfrm>
            <a:off x="6299202" y="8489951"/>
            <a:ext cx="2537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Hétvégi utazó</a:t>
            </a:r>
            <a:endParaRPr lang="en-US" altLang="en-US" sz="3200" dirty="0">
              <a:latin typeface="Franklin Gothic Book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541625" y="8077200"/>
            <a:ext cx="2438400" cy="609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8" name="Rectangle 34"/>
          <p:cNvSpPr>
            <a:spLocks noChangeArrowheads="1"/>
          </p:cNvSpPr>
          <p:nvPr/>
        </p:nvSpPr>
        <p:spPr bwMode="auto">
          <a:xfrm>
            <a:off x="17440275" y="10668001"/>
            <a:ext cx="1247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nyitott</a:t>
            </a:r>
            <a:endParaRPr lang="en-US" altLang="en-US" sz="3200" dirty="0">
              <a:latin typeface="Franklin Gothic Book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9598025" y="7010400"/>
            <a:ext cx="19812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0" name="Rectangle 36"/>
          <p:cNvSpPr>
            <a:spLocks noChangeArrowheads="1"/>
          </p:cNvSpPr>
          <p:nvPr/>
        </p:nvSpPr>
        <p:spPr bwMode="auto">
          <a:xfrm>
            <a:off x="3610933" y="6685977"/>
            <a:ext cx="5818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Egyetemi diplomával rendelkezik</a:t>
            </a:r>
            <a:endParaRPr lang="en-US" altLang="en-US" sz="3200" dirty="0">
              <a:latin typeface="Franklin Gothic Book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5084425" y="5791200"/>
            <a:ext cx="1981200" cy="1524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2" name="Rectangle 45"/>
          <p:cNvSpPr>
            <a:spLocks noChangeArrowheads="1"/>
          </p:cNvSpPr>
          <p:nvPr/>
        </p:nvSpPr>
        <p:spPr bwMode="auto">
          <a:xfrm>
            <a:off x="17370425" y="5334001"/>
            <a:ext cx="2343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>
                <a:latin typeface="Franklin Gothic Book" pitchFamily="34" charset="0"/>
              </a:rPr>
              <a:t>kalandvágyó</a:t>
            </a:r>
            <a:endParaRPr lang="en-US" altLang="en-US" sz="3200" dirty="0">
              <a:latin typeface="Franklin Gothic Book" pitchFamily="34" charset="0"/>
            </a:endParaRPr>
          </a:p>
        </p:txBody>
      </p:sp>
      <p:sp>
        <p:nvSpPr>
          <p:cNvPr id="58393" name="Title 1"/>
          <p:cNvSpPr>
            <a:spLocks noGrp="1"/>
          </p:cNvSpPr>
          <p:nvPr>
            <p:ph type="title"/>
          </p:nvPr>
        </p:nvSpPr>
        <p:spPr>
          <a:xfrm>
            <a:off x="3959225" y="0"/>
            <a:ext cx="16459200" cy="2286000"/>
          </a:xfrm>
        </p:spPr>
        <p:txBody>
          <a:bodyPr>
            <a:normAutofit/>
          </a:bodyPr>
          <a:lstStyle/>
          <a:p>
            <a:r>
              <a:rPr lang="hu-HU" altLang="en-US" b="1" dirty="0"/>
              <a:t>Példa a perszónára: elég ez? </a:t>
            </a:r>
            <a:endParaRPr lang="en-US" altLang="en-US" b="1" dirty="0"/>
          </a:p>
        </p:txBody>
      </p:sp>
      <p:sp>
        <p:nvSpPr>
          <p:cNvPr id="26" name="Subtitle 4"/>
          <p:cNvSpPr txBox="1">
            <a:spLocks/>
          </p:cNvSpPr>
          <p:nvPr/>
        </p:nvSpPr>
        <p:spPr bwMode="auto">
          <a:xfrm>
            <a:off x="3141256" y="12104371"/>
            <a:ext cx="4932770" cy="442674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Budget Boutique Accommodation</a:t>
            </a:r>
          </a:p>
        </p:txBody>
      </p:sp>
      <p:sp>
        <p:nvSpPr>
          <p:cNvPr id="28" name="Title 3"/>
          <p:cNvSpPr txBox="1">
            <a:spLocks/>
          </p:cNvSpPr>
          <p:nvPr/>
        </p:nvSpPr>
        <p:spPr bwMode="auto">
          <a:xfrm>
            <a:off x="3562354" y="10798792"/>
            <a:ext cx="3089274" cy="1524000"/>
          </a:xfrm>
          <a:prstGeom prst="roundRect">
            <a:avLst/>
          </a:prstGeom>
          <a:solidFill>
            <a:schemeClr val="tx1">
              <a:lumMod val="95000"/>
              <a:alpha val="30000"/>
            </a:schemeClr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Franklin Gothic Medium Cond" pitchFamily="34" charset="0"/>
              </a:rPr>
              <a:t>anotel</a:t>
            </a:r>
            <a:endParaRPr lang="en-US" sz="36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pic>
        <p:nvPicPr>
          <p:cNvPr id="58400" name="Picture 8" descr="Nano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1277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56377" y="11758136"/>
            <a:ext cx="1195332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7200" b="1" i="1" dirty="0"/>
              <a:t>Válasz: túl általános</a:t>
            </a:r>
            <a:endParaRPr lang="en-US" sz="7200" b="1" i="1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7630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489450" y="8813801"/>
            <a:ext cx="16052302" cy="2724150"/>
          </a:xfrm>
        </p:spPr>
        <p:txBody>
          <a:bodyPr/>
          <a:lstStyle/>
          <a:p>
            <a:r>
              <a:rPr lang="en-GB" dirty="0"/>
              <a:t> </a:t>
            </a:r>
            <a:r>
              <a:rPr lang="hu-HU" dirty="0"/>
              <a:t>Üzleti koncepció </a:t>
            </a:r>
            <a:r>
              <a:rPr lang="hu-HU" dirty="0" smtClean="0"/>
              <a:t>térkép &amp; </a:t>
            </a:r>
            <a:r>
              <a:rPr lang="hu-HU" dirty="0" err="1"/>
              <a:t>Canvas</a:t>
            </a:r>
            <a:endParaRPr lang="en-GB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4555977" y="5813427"/>
            <a:ext cx="15553728" cy="300037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Hogyan tudod meghatározni, hogy milyen vállalkozást szeretnél indítani? </a:t>
            </a:r>
            <a:endParaRPr lang="en-GB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74168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959225" y="-486816"/>
            <a:ext cx="16459200" cy="2286000"/>
          </a:xfrm>
        </p:spPr>
        <p:txBody>
          <a:bodyPr/>
          <a:lstStyle/>
          <a:p>
            <a:r>
              <a:rPr lang="hu-HU" altLang="en-US" b="1" dirty="0"/>
              <a:t>A perszónaépítés kulcsa</a:t>
            </a:r>
            <a:endParaRPr lang="en-US" altLang="en-US" b="1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547865" y="2393504"/>
            <a:ext cx="17281920" cy="106571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hu-HU" altLang="en-US" sz="4800" dirty="0"/>
              <a:t>Egy valódi embernek kell lennie</a:t>
            </a:r>
            <a:endParaRPr lang="en-US" altLang="en-US" sz="4800" dirty="0"/>
          </a:p>
          <a:p>
            <a:pPr>
              <a:buFont typeface="Wingdings" pitchFamily="2" charset="2"/>
              <a:buChar char="q"/>
            </a:pPr>
            <a:r>
              <a:rPr lang="hu-HU" altLang="en-US" sz="4800" dirty="0" smtClean="0"/>
              <a:t>Vizuális</a:t>
            </a:r>
            <a:endParaRPr lang="en-US" altLang="en-US" sz="4800" dirty="0"/>
          </a:p>
          <a:p>
            <a:pPr>
              <a:buFont typeface="Wingdings" pitchFamily="2" charset="2"/>
              <a:buChar char="q"/>
            </a:pPr>
            <a:r>
              <a:rPr lang="hu-HU" altLang="en-US" sz="4800" dirty="0"/>
              <a:t>Értsd </a:t>
            </a:r>
            <a:r>
              <a:rPr lang="hu-HU" altLang="en-US" sz="4800" dirty="0" smtClean="0"/>
              <a:t>meg és alkalmazd a különböző dimenziókat: </a:t>
            </a:r>
          </a:p>
          <a:p>
            <a:pPr marL="0" indent="0">
              <a:buNone/>
            </a:pPr>
            <a:r>
              <a:rPr lang="hu-HU" altLang="en-US" sz="4800" dirty="0"/>
              <a:t>	</a:t>
            </a:r>
            <a:r>
              <a:rPr lang="hu-HU" altLang="en-US" sz="4800" dirty="0" smtClean="0"/>
              <a:t>racionális</a:t>
            </a:r>
            <a:r>
              <a:rPr lang="hu-HU" altLang="en-US" sz="4800" dirty="0"/>
              <a:t>, érzelmi, szociális</a:t>
            </a:r>
            <a:endParaRPr lang="en-US" altLang="en-US" sz="4800" dirty="0"/>
          </a:p>
          <a:p>
            <a:pPr>
              <a:buFont typeface="Wingdings" pitchFamily="2" charset="2"/>
              <a:buChar char="q"/>
            </a:pPr>
            <a:r>
              <a:rPr lang="en-US" altLang="en-US" sz="4800" dirty="0" err="1"/>
              <a:t>Pr</a:t>
            </a:r>
            <a:r>
              <a:rPr lang="hu-HU" altLang="en-US" sz="4800" dirty="0" err="1"/>
              <a:t>ioritások</a:t>
            </a:r>
            <a:r>
              <a:rPr lang="hu-HU" altLang="en-US" sz="4800" dirty="0"/>
              <a:t>:</a:t>
            </a:r>
            <a:endParaRPr lang="en-US" altLang="en-US" sz="4800" dirty="0"/>
          </a:p>
          <a:p>
            <a:pPr lvl="1">
              <a:buFont typeface="Wingdings" pitchFamily="2" charset="2"/>
              <a:buChar char="q"/>
            </a:pPr>
            <a:r>
              <a:rPr lang="hu-HU" altLang="en-US" sz="4000" dirty="0"/>
              <a:t>Mitől félnek a legjobban?</a:t>
            </a:r>
            <a:endParaRPr lang="en-US" altLang="en-US" sz="4000" dirty="0"/>
          </a:p>
          <a:p>
            <a:pPr lvl="1">
              <a:buFont typeface="Wingdings" pitchFamily="2" charset="2"/>
              <a:buChar char="q"/>
            </a:pPr>
            <a:r>
              <a:rPr lang="hu-HU" altLang="en-US" sz="4000" dirty="0"/>
              <a:t>Mi motiválja őket a legjobban?</a:t>
            </a:r>
            <a:endParaRPr lang="en-US" altLang="en-US" sz="4000" dirty="0"/>
          </a:p>
          <a:p>
            <a:pPr>
              <a:buFont typeface="Wingdings" pitchFamily="2" charset="2"/>
              <a:buChar char="q"/>
            </a:pPr>
            <a:r>
              <a:rPr lang="hu-HU" altLang="en-US" sz="4800" dirty="0"/>
              <a:t>Hol </a:t>
            </a:r>
            <a:r>
              <a:rPr lang="hu-HU" altLang="en-US" sz="4800" dirty="0" smtClean="0"/>
              <a:t>lehet őket megtalálni? </a:t>
            </a:r>
            <a:endParaRPr lang="en-US" altLang="en-US" sz="4800" dirty="0"/>
          </a:p>
          <a:p>
            <a:pPr lvl="1">
              <a:buFont typeface="Wingdings" pitchFamily="2" charset="2"/>
              <a:buChar char="q"/>
            </a:pPr>
            <a:r>
              <a:rPr lang="hu-HU" altLang="en-US" sz="4000" dirty="0"/>
              <a:t>Hol találkoznak a hozzájuk hasonlókkal? </a:t>
            </a:r>
          </a:p>
          <a:p>
            <a:pPr>
              <a:buFont typeface="Wingdings" pitchFamily="2" charset="2"/>
              <a:buChar char="q"/>
            </a:pPr>
            <a:r>
              <a:rPr lang="hu-HU" altLang="en-US" sz="5600" dirty="0"/>
              <a:t>Dolgozz csoportban! Ez segít egy hullámhosszra kerülni a csapattársaiddal</a:t>
            </a:r>
            <a:endParaRPr lang="en-US" altLang="en-US" sz="4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02017" y="12005408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678894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pentahoadmin.files.wordpress.com/2012/06/facility-manager-pentaho-business-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9305" y="6480720"/>
            <a:ext cx="4823520" cy="7235280"/>
          </a:xfrm>
          <a:prstGeom prst="rect">
            <a:avLst/>
          </a:prstGeom>
          <a:noFill/>
        </p:spPr>
      </p:pic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959225" y="0"/>
            <a:ext cx="16459200" cy="2286000"/>
          </a:xfrm>
        </p:spPr>
        <p:txBody>
          <a:bodyPr anchor="t"/>
          <a:lstStyle/>
          <a:p>
            <a:r>
              <a:rPr lang="hu-HU" altLang="en-US" dirty="0"/>
              <a:t>Perszóna példa- legjobb</a:t>
            </a:r>
            <a:endParaRPr lang="en-US" alt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61481" y="1332906"/>
            <a:ext cx="15847824" cy="1177349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Chuck Kirby, </a:t>
            </a:r>
            <a:r>
              <a:rPr lang="hu-HU" altLang="en-US" sz="2800" dirty="0"/>
              <a:t>Intézményi menedzser/vezető</a:t>
            </a:r>
            <a:r>
              <a:rPr lang="en-US" altLang="en-US" sz="2800" dirty="0"/>
              <a:t>, IBM NE Data Center Littleton</a:t>
            </a:r>
            <a:r>
              <a:rPr lang="hu-HU" altLang="en-US" sz="2800" dirty="0" err="1"/>
              <a:t>ban</a:t>
            </a:r>
            <a:r>
              <a:rPr lang="en-US" altLang="en-US" sz="2800" dirty="0"/>
              <a:t>, MA</a:t>
            </a:r>
          </a:p>
          <a:p>
            <a:r>
              <a:rPr lang="hu-HU" altLang="en-US" sz="2800" dirty="0" smtClean="0"/>
              <a:t>A cég szerverkapacitása 15</a:t>
            </a:r>
            <a:r>
              <a:rPr lang="hu-HU" altLang="en-US" sz="2800" dirty="0"/>
              <a:t>%-al </a:t>
            </a:r>
            <a:r>
              <a:rPr lang="hu-HU" altLang="en-US" sz="2800" dirty="0" smtClean="0"/>
              <a:t>növekedett negyedévente az elmúlt 2 évben, </a:t>
            </a:r>
            <a:r>
              <a:rPr lang="hu-HU" altLang="en-US" sz="2800" dirty="0"/>
              <a:t>és ez </a:t>
            </a:r>
            <a:r>
              <a:rPr lang="hu-HU" altLang="en-US" sz="2800" dirty="0" smtClean="0"/>
              <a:t>várhatóan hasonlóan alakul az előrelátható jövőben</a:t>
            </a:r>
            <a:endParaRPr lang="en-US" altLang="en-US" sz="2800" dirty="0"/>
          </a:p>
          <a:p>
            <a:r>
              <a:rPr lang="hu-HU" altLang="en-US" sz="2800" dirty="0" smtClean="0"/>
              <a:t>Második </a:t>
            </a:r>
            <a:r>
              <a:rPr lang="hu-HU" altLang="en-US" sz="2800" dirty="0"/>
              <a:t>generációs amerikai</a:t>
            </a:r>
            <a:endParaRPr lang="en-US" altLang="en-US" sz="2800" dirty="0"/>
          </a:p>
          <a:p>
            <a:r>
              <a:rPr lang="hu-HU" altLang="en-US" sz="2800" dirty="0" err="1" smtClean="0"/>
              <a:t>Medfordban</a:t>
            </a:r>
            <a:r>
              <a:rPr lang="hu-HU" altLang="en-US" sz="2800" dirty="0" smtClean="0"/>
              <a:t> </a:t>
            </a:r>
            <a:r>
              <a:rPr lang="hu-HU" altLang="en-US" sz="2800" dirty="0"/>
              <a:t>él</a:t>
            </a:r>
            <a:endParaRPr lang="en-US" altLang="en-US" sz="2800" dirty="0"/>
          </a:p>
          <a:p>
            <a:r>
              <a:rPr lang="hu-HU" altLang="en-US" sz="2800" dirty="0" smtClean="0"/>
              <a:t>A </a:t>
            </a:r>
            <a:r>
              <a:rPr lang="hu-HU" altLang="en-US" sz="2800" dirty="0" err="1"/>
              <a:t>medfordi</a:t>
            </a:r>
            <a:r>
              <a:rPr lang="hu-HU" altLang="en-US" sz="2800" dirty="0"/>
              <a:t> középiskolába valamint a </a:t>
            </a:r>
            <a:r>
              <a:rPr lang="hu-HU" altLang="en-US" sz="2800" dirty="0" err="1"/>
              <a:t>Middlesex-i</a:t>
            </a:r>
            <a:r>
              <a:rPr lang="hu-HU" altLang="en-US" sz="2800" dirty="0"/>
              <a:t> Főiskolára járt</a:t>
            </a:r>
            <a:endParaRPr lang="en-US" altLang="en-US" sz="2800" dirty="0"/>
          </a:p>
          <a:p>
            <a:r>
              <a:rPr lang="hu-HU" altLang="en-US" sz="2800" dirty="0" smtClean="0"/>
              <a:t>Winchesterbe </a:t>
            </a:r>
            <a:r>
              <a:rPr lang="hu-HU" altLang="en-US" sz="2800" dirty="0"/>
              <a:t>költözött</a:t>
            </a:r>
            <a:endParaRPr lang="en-US" altLang="en-US" sz="2800" dirty="0"/>
          </a:p>
          <a:p>
            <a:r>
              <a:rPr lang="hu-HU" altLang="en-US" sz="2800" dirty="0" smtClean="0"/>
              <a:t>Családos</a:t>
            </a:r>
            <a:r>
              <a:rPr lang="hu-HU" altLang="en-US" sz="2800" dirty="0"/>
              <a:t>, két </a:t>
            </a:r>
            <a:r>
              <a:rPr lang="hu-HU" altLang="en-US" sz="2800" dirty="0" smtClean="0"/>
              <a:t>gyereke van </a:t>
            </a:r>
            <a:r>
              <a:rPr lang="hu-HU" altLang="en-US" sz="2800" dirty="0"/>
              <a:t>(</a:t>
            </a:r>
            <a:r>
              <a:rPr lang="hu-HU" altLang="en-US" sz="2800" dirty="0" smtClean="0"/>
              <a:t>12,15 évesek)</a:t>
            </a:r>
            <a:endParaRPr lang="en-US" altLang="en-US" sz="2800" dirty="0"/>
          </a:p>
          <a:p>
            <a:r>
              <a:rPr lang="hu-HU" altLang="en-US" sz="2800" dirty="0" smtClean="0"/>
              <a:t>Karrierje </a:t>
            </a:r>
            <a:r>
              <a:rPr lang="hu-HU" altLang="en-US" sz="2800" dirty="0"/>
              <a:t>közepén jár, sok éve dolgozik a vállalatnál. Műszaki, karbantartási szakképzettséggel rendelkezik</a:t>
            </a:r>
            <a:endParaRPr lang="en-US" altLang="en-US" sz="2800" dirty="0"/>
          </a:p>
          <a:p>
            <a:r>
              <a:rPr lang="hu-HU" altLang="en-US" sz="2800" dirty="0" smtClean="0"/>
              <a:t>5 </a:t>
            </a:r>
            <a:r>
              <a:rPr lang="hu-HU" altLang="en-US" sz="2800" dirty="0"/>
              <a:t>éve </a:t>
            </a:r>
            <a:r>
              <a:rPr lang="hu-HU" altLang="en-US" sz="2800" dirty="0" smtClean="0"/>
              <a:t>dolgozik a jelenlegi pozíciójában, ez idő alatt 3 </a:t>
            </a:r>
            <a:r>
              <a:rPr lang="hu-HU" altLang="en-US" sz="2800" dirty="0" err="1" smtClean="0"/>
              <a:t>managerrel</a:t>
            </a:r>
            <a:r>
              <a:rPr lang="hu-HU" altLang="en-US" sz="2800" dirty="0" smtClean="0"/>
              <a:t> dolgozott együtt</a:t>
            </a:r>
            <a:endParaRPr lang="en-US" altLang="en-US" sz="2800" dirty="0"/>
          </a:p>
          <a:p>
            <a:r>
              <a:rPr lang="hu-HU" altLang="en-US" sz="2800" dirty="0" smtClean="0"/>
              <a:t>Ha előléptetik</a:t>
            </a:r>
            <a:r>
              <a:rPr lang="hu-HU" altLang="en-US" sz="2800" dirty="0"/>
              <a:t>, több intézményt fog irányítani</a:t>
            </a:r>
            <a:endParaRPr lang="en-US" altLang="en-US" sz="2800" dirty="0"/>
          </a:p>
          <a:p>
            <a:r>
              <a:rPr lang="hu-HU" altLang="en-US" sz="2800" dirty="0" smtClean="0"/>
              <a:t>Szakmai </a:t>
            </a:r>
            <a:r>
              <a:rPr lang="hu-HU" altLang="en-US" sz="2800" dirty="0" err="1" smtClean="0"/>
              <a:t>blogokat</a:t>
            </a:r>
            <a:r>
              <a:rPr lang="hu-HU" altLang="en-US" sz="2800" dirty="0" smtClean="0"/>
              <a:t> olvas: </a:t>
            </a:r>
            <a:r>
              <a:rPr lang="hu-HU" altLang="en-US" sz="2800" dirty="0" err="1" smtClean="0"/>
              <a:t>Hamilton&amp;Manos</a:t>
            </a:r>
            <a:r>
              <a:rPr lang="hu-HU" altLang="en-US" sz="2800" dirty="0" smtClean="0"/>
              <a:t>, </a:t>
            </a:r>
            <a:r>
              <a:rPr lang="hu-HU" altLang="en-US" sz="2800" dirty="0" err="1" smtClean="0"/>
              <a:t>Green</a:t>
            </a:r>
            <a:r>
              <a:rPr lang="hu-HU" altLang="en-US" sz="2800" dirty="0" smtClean="0"/>
              <a:t> </a:t>
            </a:r>
            <a:r>
              <a:rPr lang="hu-HU" altLang="en-US" sz="2800" dirty="0" err="1" smtClean="0"/>
              <a:t>Grid</a:t>
            </a:r>
            <a:r>
              <a:rPr lang="hu-HU" altLang="en-US" sz="2800" dirty="0" smtClean="0"/>
              <a:t>, AFCOM</a:t>
            </a:r>
            <a:endParaRPr lang="en-US" altLang="en-US" sz="2800" dirty="0" smtClean="0"/>
          </a:p>
          <a:p>
            <a:r>
              <a:rPr lang="hu-HU" altLang="en-US" sz="2800" dirty="0" smtClean="0"/>
              <a:t>Ford 150-es </a:t>
            </a:r>
            <a:r>
              <a:rPr lang="hu-HU" altLang="en-US" sz="2800" dirty="0" err="1" smtClean="0"/>
              <a:t>kisteherauóval</a:t>
            </a:r>
            <a:r>
              <a:rPr lang="hu-HU" altLang="en-US" sz="2800" dirty="0" smtClean="0"/>
              <a:t> rendelkezik</a:t>
            </a:r>
          </a:p>
          <a:p>
            <a:r>
              <a:rPr lang="hu-HU" altLang="en-US" sz="2800" dirty="0" smtClean="0"/>
              <a:t>Önkéntes </a:t>
            </a:r>
            <a:r>
              <a:rPr lang="hu-HU" altLang="en-US" sz="2800" dirty="0" smtClean="0"/>
              <a:t>tűzoltó                                </a:t>
            </a:r>
          </a:p>
          <a:p>
            <a:endParaRPr lang="en-US" altLang="en-US" sz="36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_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7751786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</a:t>
            </a:r>
            <a:r>
              <a:rPr lang="en-US" altLang="en-US" b="1" dirty="0" smtClean="0"/>
              <a:t>#</a:t>
            </a:r>
            <a:r>
              <a:rPr lang="hu-HU" altLang="en-US" b="1" dirty="0" smtClean="0"/>
              <a:t>6</a:t>
            </a:r>
            <a:r>
              <a:rPr lang="en-US" altLang="en-US" b="1" dirty="0" smtClean="0"/>
              <a:t>: </a:t>
            </a:r>
            <a:r>
              <a:rPr lang="hu-HU" altLang="en-US" b="1" dirty="0"/>
              <a:t>az első 10 vásárló</a:t>
            </a:r>
            <a:endParaRPr lang="en-US" altLang="en-US" b="1" dirty="0"/>
          </a:p>
        </p:txBody>
      </p:sp>
      <p:pic>
        <p:nvPicPr>
          <p:cNvPr id="90115" name="Picture 3" descr="C:\Users\aulet\Documents\Book on Entrepreneurship\Cartoons and Diagrams I Really Like\009 10 persona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23930" r="8571" b="12259"/>
          <a:stretch>
            <a:fillRect/>
          </a:stretch>
        </p:blipFill>
        <p:spPr>
          <a:xfrm>
            <a:off x="6092826" y="3482977"/>
            <a:ext cx="11385550" cy="8274050"/>
          </a:xfrm>
          <a:noFill/>
        </p:spPr>
      </p:pic>
      <p:sp>
        <p:nvSpPr>
          <p:cNvPr id="4" name="Szövegdoboz 3"/>
          <p:cNvSpPr txBox="1"/>
          <p:nvPr/>
        </p:nvSpPr>
        <p:spPr>
          <a:xfrm>
            <a:off x="3902017" y="11322496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529199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 dirty="0"/>
              <a:t>Megjegyzés: Kétoldalú piacok</a:t>
            </a:r>
            <a:endParaRPr lang="en-US" altLang="en-US" b="1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en-US" sz="5600" dirty="0"/>
              <a:t>Többször előfordulnak kétoldalú piacok, ilyenkor a </a:t>
            </a:r>
            <a:r>
              <a:rPr lang="hu-HU" altLang="en-US" sz="5600" dirty="0" smtClean="0"/>
              <a:t>felhasználó (</a:t>
            </a:r>
            <a:r>
              <a:rPr lang="hu-HU" altLang="en-US" sz="5600" dirty="0" err="1"/>
              <a:t>user</a:t>
            </a:r>
            <a:r>
              <a:rPr lang="hu-HU" altLang="en-US" sz="5600" dirty="0"/>
              <a:t>) és a vevő nem ugyan azok a személyek</a:t>
            </a:r>
          </a:p>
          <a:p>
            <a:r>
              <a:rPr lang="hu-HU" altLang="en-US" sz="5600" dirty="0"/>
              <a:t>Lehet, hogy két ember együttműködésére is szükséged van </a:t>
            </a:r>
            <a:endParaRPr lang="en-US" altLang="en-US" sz="5600" dirty="0"/>
          </a:p>
          <a:p>
            <a:r>
              <a:rPr lang="en-US" altLang="en-US" sz="5600" dirty="0"/>
              <a:t>Google &amp; eBay </a:t>
            </a:r>
            <a:r>
              <a:rPr lang="hu-HU" altLang="en-US" sz="5600" dirty="0"/>
              <a:t>példák</a:t>
            </a:r>
            <a:endParaRPr lang="en-US" altLang="en-US" sz="5600" dirty="0"/>
          </a:p>
          <a:p>
            <a:r>
              <a:rPr lang="hu-HU" altLang="en-US" sz="5600" dirty="0"/>
              <a:t>Ebben az esetben két perszónát kell megállapítanod. Tegyél értékjavaslatot és alakíts ki 2x10 ügyfeles listát.</a:t>
            </a:r>
            <a:endParaRPr lang="en-US" altLang="en-US" sz="5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02017" y="11322496"/>
            <a:ext cx="1671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Forrás :</a:t>
            </a:r>
            <a:r>
              <a:rPr lang="en-US" sz="2800" dirty="0"/>
              <a:t>http://disciplinedentrepreneurship.com/blog/dispelling-myths-and-teaching-entrepreneurship-24-steps</a:t>
            </a:r>
            <a:r>
              <a:rPr lang="hu-HU" sz="2800" dirty="0"/>
              <a:t> </a:t>
            </a:r>
          </a:p>
          <a:p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462591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547866" y="8813801"/>
            <a:ext cx="16993886" cy="2724150"/>
          </a:xfrm>
        </p:spPr>
        <p:txBody>
          <a:bodyPr/>
          <a:lstStyle/>
          <a:p>
            <a:r>
              <a:rPr lang="hu-HU" dirty="0"/>
              <a:t>Összegzés és tanácsok</a:t>
            </a:r>
            <a:endParaRPr lang="en-GB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3547865" y="5813427"/>
            <a:ext cx="17784960" cy="3000374"/>
          </a:xfrm>
        </p:spPr>
        <p:txBody>
          <a:bodyPr/>
          <a:lstStyle/>
          <a:p>
            <a:r>
              <a:rPr lang="hu-HU" dirty="0"/>
              <a:t>Miről szólt az óra?</a:t>
            </a:r>
            <a:endParaRPr lang="en-GB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982197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Konklúzió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2" y="3381376"/>
            <a:ext cx="7903907" cy="7903907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E5DCA7-0A2B-43E7-BC3A-18DD4206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119" y="3751685"/>
            <a:ext cx="13060558" cy="69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74147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Csapatszerződés</a:t>
            </a:r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Hogy áll a csapat, vannak kétségeitek?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085932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Team </a:t>
            </a:r>
            <a:r>
              <a:rPr lang="hu-HU" dirty="0" err="1"/>
              <a:t>Pursit</a:t>
            </a:r>
            <a:r>
              <a:rPr lang="hu-HU" dirty="0"/>
              <a:t>	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929129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Team GMAT	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0368666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TEAM e-kofa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87347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3782889" y="315166"/>
            <a:ext cx="16459200" cy="2286002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hu-HU" dirty="0"/>
              <a:t>A folyamat. Hogyan állunk most? </a:t>
            </a:r>
            <a:endParaRPr 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073" y="2192535"/>
            <a:ext cx="13184832" cy="1071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Jobbra nyíl 11"/>
          <p:cNvSpPr/>
          <p:nvPr/>
        </p:nvSpPr>
        <p:spPr>
          <a:xfrm rot="16375760">
            <a:off x="7280029" y="9368880"/>
            <a:ext cx="1584324" cy="863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7200"/>
          </a:p>
        </p:txBody>
      </p:sp>
      <p:sp>
        <p:nvSpPr>
          <p:cNvPr id="25" name="Ellipszis 10"/>
          <p:cNvSpPr/>
          <p:nvPr/>
        </p:nvSpPr>
        <p:spPr>
          <a:xfrm>
            <a:off x="7148266" y="4985792"/>
            <a:ext cx="1873250" cy="400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720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707586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Hamarosan találkozunk…</a:t>
            </a:r>
            <a:endParaRPr lang="en-GB" dirty="0"/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5024959" y="2716649"/>
            <a:ext cx="7428412" cy="9217024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7200" dirty="0">
                <a:solidFill>
                  <a:schemeClr val="bg1"/>
                </a:solidFill>
              </a:rPr>
              <a:t>Végezd el az </a:t>
            </a:r>
            <a:r>
              <a:rPr lang="hu-HU" sz="7200">
                <a:solidFill>
                  <a:schemeClr val="bg1"/>
                </a:solidFill>
              </a:rPr>
              <a:t>elsődleges piackutatást!</a:t>
            </a:r>
            <a:endParaRPr lang="hu-HU" sz="7200" dirty="0">
              <a:solidFill>
                <a:schemeClr val="bg1"/>
              </a:solidFill>
            </a:endParaRPr>
          </a:p>
        </p:txBody>
      </p:sp>
      <p:sp>
        <p:nvSpPr>
          <p:cNvPr id="2050" name="AutoShape 2" descr="Image result for felkiáltójel"/>
          <p:cNvSpPr>
            <a:spLocks noChangeAspect="1" noChangeArrowheads="1"/>
          </p:cNvSpPr>
          <p:nvPr/>
        </p:nvSpPr>
        <p:spPr bwMode="auto">
          <a:xfrm>
            <a:off x="3355975" y="-288925"/>
            <a:ext cx="609600" cy="609602"/>
          </a:xfrm>
          <a:prstGeom prst="rect">
            <a:avLst/>
          </a:prstGeom>
          <a:noFill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7200"/>
          </a:p>
        </p:txBody>
      </p:sp>
      <p:pic>
        <p:nvPicPr>
          <p:cNvPr id="2052" name="Picture 4" descr="http://kerzhaev.ru/wp-content/uploads/2012/10/man-with-symbol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0793" y="3277888"/>
            <a:ext cx="8908704" cy="8908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399255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8"/>
          <a:stretch/>
        </p:blipFill>
        <p:spPr>
          <a:xfrm>
            <a:off x="0" y="-182881"/>
            <a:ext cx="24377650" cy="1226820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AE697E7-F666-4DFD-A643-3B1B0EEE6105}"/>
              </a:ext>
            </a:extLst>
          </p:cNvPr>
          <p:cNvSpPr/>
          <p:nvPr/>
        </p:nvSpPr>
        <p:spPr>
          <a:xfrm>
            <a:off x="22988337" y="12464716"/>
            <a:ext cx="1106905" cy="104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510816BD-0F0E-4823-93B1-70F9C5EFC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290917" y="6293730"/>
            <a:ext cx="7431098" cy="342973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B7A1E26D-64FF-4395-94F3-E1EB6E374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18095" y="9041460"/>
            <a:ext cx="5600277" cy="7840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AE1B924-A435-43B9-BFEE-BEA9BA678D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938" y="8547422"/>
            <a:ext cx="5409712" cy="304206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8E68C16E-2542-4B77-B9BF-C3588BF6F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656194" y="10383645"/>
            <a:ext cx="5600277" cy="494142"/>
          </a:xfrm>
          <a:prstGeom prst="rect">
            <a:avLst/>
          </a:prstGeom>
        </p:spPr>
      </p:pic>
      <p:grpSp>
        <p:nvGrpSpPr>
          <p:cNvPr id="9" name="Agrupar 25">
            <a:extLst>
              <a:ext uri="{FF2B5EF4-FFF2-40B4-BE49-F238E27FC236}">
                <a16:creationId xmlns:a16="http://schemas.microsoft.com/office/drawing/2014/main" xmlns="" id="{D9947196-84A9-40F6-A7D6-7D067BF70282}"/>
              </a:ext>
            </a:extLst>
          </p:cNvPr>
          <p:cNvGrpSpPr/>
          <p:nvPr/>
        </p:nvGrpSpPr>
        <p:grpSpPr>
          <a:xfrm>
            <a:off x="8909892" y="9473231"/>
            <a:ext cx="9424759" cy="1529998"/>
            <a:chOff x="10201325" y="7995712"/>
            <a:chExt cx="9424759" cy="1529998"/>
          </a:xfrm>
        </p:grpSpPr>
        <p:pic>
          <p:nvPicPr>
            <p:cNvPr id="11" name="Imagem 4">
              <a:extLst>
                <a:ext uri="{FF2B5EF4-FFF2-40B4-BE49-F238E27FC236}">
                  <a16:creationId xmlns:a16="http://schemas.microsoft.com/office/drawing/2014/main" xmlns="" id="{291D81CF-6FFB-4C20-AE07-ECBC4E70C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2992" y="8010286"/>
              <a:ext cx="484188" cy="484188"/>
            </a:xfrm>
            <a:prstGeom prst="rect">
              <a:avLst/>
            </a:prstGeom>
          </p:spPr>
        </p:pic>
        <p:pic>
          <p:nvPicPr>
            <p:cNvPr id="13" name="Imagem 7">
              <a:extLst>
                <a:ext uri="{FF2B5EF4-FFF2-40B4-BE49-F238E27FC236}">
                  <a16:creationId xmlns:a16="http://schemas.microsoft.com/office/drawing/2014/main" xmlns="" id="{CCBF5A91-E2DF-4DA7-9875-E9F947EE9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9516" y="8908812"/>
              <a:ext cx="484188" cy="48418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88B21E9F-2A1C-4B0C-9A2D-6039C627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325" y="7995712"/>
              <a:ext cx="513335" cy="513335"/>
            </a:xfrm>
            <a:prstGeom prst="rect">
              <a:avLst/>
            </a:prstGeom>
          </p:spPr>
        </p:pic>
        <p:pic>
          <p:nvPicPr>
            <p:cNvPr id="18" name="Imagem 18">
              <a:extLst>
                <a:ext uri="{FF2B5EF4-FFF2-40B4-BE49-F238E27FC236}">
                  <a16:creationId xmlns:a16="http://schemas.microsoft.com/office/drawing/2014/main" xmlns="" id="{EF52942A-20E3-4F9A-AFDB-5B2262D6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326" y="8933714"/>
              <a:ext cx="513335" cy="515902"/>
            </a:xfrm>
            <a:prstGeom prst="rect">
              <a:avLst/>
            </a:prstGeom>
          </p:spPr>
        </p:pic>
        <p:sp>
          <p:nvSpPr>
            <p:cNvPr id="19" name="CaixaDeTexto 19">
              <a:extLst>
                <a:ext uri="{FF2B5EF4-FFF2-40B4-BE49-F238E27FC236}">
                  <a16:creationId xmlns:a16="http://schemas.microsoft.com/office/drawing/2014/main" xmlns="" id="{281826FC-1C6F-4017-9EBD-F37B51CE11C3}"/>
                </a:ext>
              </a:extLst>
            </p:cNvPr>
            <p:cNvSpPr txBox="1"/>
            <p:nvPr/>
          </p:nvSpPr>
          <p:spPr>
            <a:xfrm>
              <a:off x="10982326" y="8067713"/>
              <a:ext cx="2190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@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endParaRPr lang="pt-PT" sz="2800" b="1" dirty="0">
                <a:solidFill>
                  <a:schemeClr val="bg1"/>
                </a:solidFill>
                <a:latin typeface="Comfortaa" panose="020F0403060000060003" pitchFamily="34" charset="0"/>
              </a:endParaRPr>
            </a:p>
          </p:txBody>
        </p:sp>
        <p:sp>
          <p:nvSpPr>
            <p:cNvPr id="20" name="CaixaDeTexto 21">
              <a:extLst>
                <a:ext uri="{FF2B5EF4-FFF2-40B4-BE49-F238E27FC236}">
                  <a16:creationId xmlns:a16="http://schemas.microsoft.com/office/drawing/2014/main" xmlns="" id="{1DE08AAD-5AB3-45BA-B389-45448B83F661}"/>
                </a:ext>
              </a:extLst>
            </p:cNvPr>
            <p:cNvSpPr txBox="1"/>
            <p:nvPr/>
          </p:nvSpPr>
          <p:spPr>
            <a:xfrm>
              <a:off x="10982326" y="9002490"/>
              <a:ext cx="2190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@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endParaRPr lang="pt-PT" sz="2800" b="1" dirty="0">
                <a:solidFill>
                  <a:schemeClr val="bg1"/>
                </a:solidFill>
                <a:latin typeface="Comfortaa" panose="020F0403060000060003" pitchFamily="34" charset="0"/>
              </a:endParaRPr>
            </a:p>
          </p:txBody>
        </p:sp>
        <p:sp>
          <p:nvSpPr>
            <p:cNvPr id="21" name="CaixaDeTexto 22">
              <a:extLst>
                <a:ext uri="{FF2B5EF4-FFF2-40B4-BE49-F238E27FC236}">
                  <a16:creationId xmlns:a16="http://schemas.microsoft.com/office/drawing/2014/main" xmlns="" id="{2BCD435A-8104-4236-9146-C0A8C123C4C7}"/>
                </a:ext>
              </a:extLst>
            </p:cNvPr>
            <p:cNvSpPr txBox="1"/>
            <p:nvPr/>
          </p:nvSpPr>
          <p:spPr>
            <a:xfrm>
              <a:off x="14463535" y="8067714"/>
              <a:ext cx="5162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facebook.com/ifempower.eu/</a:t>
              </a:r>
            </a:p>
          </p:txBody>
        </p:sp>
        <p:sp>
          <p:nvSpPr>
            <p:cNvPr id="22" name="CaixaDeTexto 23">
              <a:extLst>
                <a:ext uri="{FF2B5EF4-FFF2-40B4-BE49-F238E27FC236}">
                  <a16:creationId xmlns:a16="http://schemas.microsoft.com/office/drawing/2014/main" xmlns="" id="{5E147F09-3D35-4697-BBBC-1344D360A36C}"/>
                </a:ext>
              </a:extLst>
            </p:cNvPr>
            <p:cNvSpPr txBox="1"/>
            <p:nvPr/>
          </p:nvSpPr>
          <p:spPr>
            <a:xfrm>
              <a:off x="14463534" y="8966240"/>
              <a:ext cx="5162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linkedin.com/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company</a:t>
              </a:r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/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2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FC09A8-80B5-4900-8CD8-A23B1C444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63" y="1059873"/>
            <a:ext cx="19872074" cy="10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416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395737" y="0"/>
            <a:ext cx="6192688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Téglalap 8"/>
          <p:cNvSpPr/>
          <p:nvPr/>
        </p:nvSpPr>
        <p:spPr>
          <a:xfrm>
            <a:off x="18046741" y="0"/>
            <a:ext cx="6715172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2" name="Téglalap 11"/>
          <p:cNvSpPr/>
          <p:nvPr/>
        </p:nvSpPr>
        <p:spPr>
          <a:xfrm>
            <a:off x="16903733" y="48"/>
            <a:ext cx="7715304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1" name="Téglalap 10"/>
          <p:cNvSpPr/>
          <p:nvPr/>
        </p:nvSpPr>
        <p:spPr>
          <a:xfrm>
            <a:off x="-241387" y="0"/>
            <a:ext cx="7715304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E8E844A-AB84-4FC9-A1C3-31132FC6A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82" y="590798"/>
            <a:ext cx="11625321" cy="1226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6">
            <a:extLst>
              <a:ext uri="{FF2B5EF4-FFF2-40B4-BE49-F238E27FC236}">
                <a16:creationId xmlns:a16="http://schemas.microsoft.com/office/drawing/2014/main" xmlns="" id="{71870F52-524A-4AE1-B520-C52671510388}"/>
              </a:ext>
            </a:extLst>
          </p:cNvPr>
          <p:cNvSpPr txBox="1"/>
          <p:nvPr/>
        </p:nvSpPr>
        <p:spPr>
          <a:xfrm rot="19963125">
            <a:off x="6072719" y="5775476"/>
            <a:ext cx="12160598" cy="228190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17673" tIns="108836" rIns="217673" bIns="108836" rtlCol="0">
            <a:spAutoFit/>
          </a:bodyPr>
          <a:lstStyle/>
          <a:p>
            <a:pPr algn="ctr"/>
            <a:r>
              <a:rPr lang="hu-HU" sz="6700" dirty="0">
                <a:solidFill>
                  <a:schemeClr val="bg1"/>
                </a:solidFill>
              </a:rPr>
              <a:t>Digitális változat </a:t>
            </a:r>
          </a:p>
          <a:p>
            <a:pPr algn="ctr"/>
            <a:r>
              <a:rPr lang="hu-HU" sz="6700" dirty="0">
                <a:solidFill>
                  <a:schemeClr val="bg1"/>
                </a:solidFill>
                <a:hlinkClick r:id="rId3"/>
              </a:rPr>
              <a:t>www.vallalkozasindito.hu</a:t>
            </a:r>
            <a:r>
              <a:rPr lang="hu-HU" sz="6700" dirty="0">
                <a:solidFill>
                  <a:schemeClr val="bg1"/>
                </a:solidFill>
              </a:rPr>
              <a:t> </a:t>
            </a:r>
            <a:endParaRPr lang="en-US" sz="6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412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5564089" y="-62346"/>
            <a:ext cx="14113568" cy="1142960"/>
          </a:xfrm>
        </p:spPr>
        <p:txBody>
          <a:bodyPr>
            <a:normAutofit/>
          </a:bodyPr>
          <a:lstStyle/>
          <a:p>
            <a:r>
              <a:rPr lang="hu-HU" sz="5600" dirty="0"/>
              <a:t>Az üzleti koncepció térképe</a:t>
            </a:r>
            <a:endParaRPr lang="en-US" sz="5600" dirty="0"/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xmlns="" id="{13E7A40A-B94D-4C84-AABF-CFFD1DC5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421" y="1496413"/>
            <a:ext cx="20732903" cy="116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503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2087" y="224286"/>
            <a:ext cx="16459200" cy="1875919"/>
          </a:xfrm>
        </p:spPr>
        <p:txBody>
          <a:bodyPr>
            <a:noAutofit/>
          </a:bodyPr>
          <a:lstStyle/>
          <a:p>
            <a:pPr algn="ctr"/>
            <a:r>
              <a:rPr lang="hu-HU" sz="6000" dirty="0"/>
              <a:t>On-line támogató szoftver</a:t>
            </a:r>
            <a:br>
              <a:rPr lang="hu-HU" sz="6000" dirty="0"/>
            </a:br>
            <a:r>
              <a:rPr lang="hu-HU" sz="6000" dirty="0">
                <a:hlinkClick r:id="rId2"/>
              </a:rPr>
              <a:t>www.startmybusiness123.com</a:t>
            </a:r>
            <a:r>
              <a:rPr lang="hu-HU" sz="6000" dirty="0"/>
              <a:t/>
            </a:r>
            <a:br>
              <a:rPr lang="hu-HU" sz="6000" dirty="0"/>
            </a:br>
            <a:endParaRPr lang="en-US" sz="60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665DE0-9893-429B-887E-65D20BD0B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02" y="1601407"/>
            <a:ext cx="20252880" cy="105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3898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1/10/Business_Model_Canvas.png/1024px-Business_Model_Canv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994" y="1673424"/>
            <a:ext cx="15114298" cy="10081120"/>
          </a:xfrm>
          <a:prstGeom prst="rect">
            <a:avLst/>
          </a:prstGeom>
          <a:noFill/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655140"/>
          </a:xfrm>
        </p:spPr>
        <p:txBody>
          <a:bodyPr>
            <a:normAutofit fontScale="90000"/>
          </a:bodyPr>
          <a:lstStyle/>
          <a:p>
            <a:r>
              <a:rPr lang="hu-HU" dirty="0"/>
              <a:t>A Business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Canvas</a:t>
            </a:r>
            <a:endParaRPr lang="en-US" dirty="0"/>
          </a:p>
        </p:txBody>
      </p:sp>
      <p:cxnSp>
        <p:nvCxnSpPr>
          <p:cNvPr id="9" name="Egyenes összekötő nyíllal 8"/>
          <p:cNvCxnSpPr/>
          <p:nvPr/>
        </p:nvCxnSpPr>
        <p:spPr bwMode="auto">
          <a:xfrm flipV="1">
            <a:off x="12188825" y="4409728"/>
            <a:ext cx="6624736" cy="2880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gyenes összekötő nyíllal 10"/>
          <p:cNvCxnSpPr/>
          <p:nvPr/>
        </p:nvCxnSpPr>
        <p:spPr bwMode="auto">
          <a:xfrm flipH="1">
            <a:off x="15933241" y="5417840"/>
            <a:ext cx="2880320" cy="504056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Szövegdoboz 9"/>
          <p:cNvSpPr txBox="1"/>
          <p:nvPr/>
        </p:nvSpPr>
        <p:spPr>
          <a:xfrm>
            <a:off x="3691881" y="12042577"/>
            <a:ext cx="17352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200" dirty="0"/>
              <a:t>Forrás: </a:t>
            </a:r>
            <a:r>
              <a:rPr lang="hu-HU" sz="3200" dirty="0" err="1"/>
              <a:t>Osterwalder</a:t>
            </a:r>
            <a:r>
              <a:rPr lang="hu-HU" sz="3200" dirty="0"/>
              <a:t> – </a:t>
            </a:r>
            <a:r>
              <a:rPr lang="hu-HU" sz="3200" dirty="0" err="1"/>
              <a:t>Pigneur</a:t>
            </a:r>
            <a:r>
              <a:rPr lang="hu-HU" sz="3200" dirty="0"/>
              <a:t>: Business </a:t>
            </a:r>
            <a:r>
              <a:rPr lang="hu-HU" sz="3200" dirty="0" err="1"/>
              <a:t>model</a:t>
            </a:r>
            <a:r>
              <a:rPr lang="hu-HU" sz="3200" dirty="0"/>
              <a:t> </a:t>
            </a:r>
            <a:r>
              <a:rPr lang="hu-HU" sz="3200" dirty="0" err="1"/>
              <a:t>generation</a:t>
            </a:r>
            <a:r>
              <a:rPr lang="hu-HU" sz="3200" dirty="0"/>
              <a:t> 2005, 2013</a:t>
            </a:r>
          </a:p>
          <a:p>
            <a:pPr algn="l"/>
            <a:r>
              <a:rPr lang="hu-HU" sz="3200" dirty="0"/>
              <a:t>http://</a:t>
            </a:r>
            <a:r>
              <a:rPr lang="hu-HU" sz="3200" dirty="0" err="1"/>
              <a:t>www.consulteam.be</a:t>
            </a:r>
            <a:r>
              <a:rPr lang="hu-HU" sz="3200" dirty="0"/>
              <a:t>/</a:t>
            </a:r>
            <a:r>
              <a:rPr lang="hu-HU" sz="3200" dirty="0" err="1"/>
              <a:t>media</a:t>
            </a:r>
            <a:r>
              <a:rPr lang="hu-HU" sz="3200" dirty="0"/>
              <a:t>/5985/</a:t>
            </a:r>
            <a:r>
              <a:rPr lang="hu-HU" sz="3200" dirty="0" err="1"/>
              <a:t>businessmodelgenerationpreview.pdf</a:t>
            </a:r>
            <a:endParaRPr lang="hu-HU" sz="32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294967295"/>
          </p:nvPr>
        </p:nvSpPr>
        <p:spPr>
          <a:xfrm>
            <a:off x="3742087" y="13106400"/>
            <a:ext cx="17085448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_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380539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Custom 44">
      <a:dk1>
        <a:srgbClr val="5D5C5D"/>
      </a:dk1>
      <a:lt1>
        <a:srgbClr val="FFFFFF"/>
      </a:lt1>
      <a:dk2>
        <a:srgbClr val="443946"/>
      </a:dk2>
      <a:lt2>
        <a:srgbClr val="FFFFFF"/>
      </a:lt2>
      <a:accent1>
        <a:srgbClr val="4F65D9"/>
      </a:accent1>
      <a:accent2>
        <a:srgbClr val="7E8FFE"/>
      </a:accent2>
      <a:accent3>
        <a:srgbClr val="8F9FF1"/>
      </a:accent3>
      <a:accent4>
        <a:srgbClr val="F3C890"/>
      </a:accent4>
      <a:accent5>
        <a:srgbClr val="000B28"/>
      </a:accent5>
      <a:accent6>
        <a:srgbClr val="DFDFDF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34944</TotalTime>
  <Words>1504</Words>
  <Application>Microsoft Office PowerPoint</Application>
  <PresentationFormat>Egyéni</PresentationFormat>
  <Paragraphs>249</Paragraphs>
  <Slides>41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41</vt:i4>
      </vt:variant>
    </vt:vector>
  </HeadingPairs>
  <TitlesOfParts>
    <vt:vector size="58" baseType="lpstr">
      <vt:lpstr>Arial</vt:lpstr>
      <vt:lpstr>Arial Black</vt:lpstr>
      <vt:lpstr>Bebas Neue</vt:lpstr>
      <vt:lpstr>Calibri</vt:lpstr>
      <vt:lpstr>Calibri Light</vt:lpstr>
      <vt:lpstr>Comfortaa</vt:lpstr>
      <vt:lpstr>Franklin Gothic Book</vt:lpstr>
      <vt:lpstr>Franklin Gothic Medium Cond</vt:lpstr>
      <vt:lpstr>Lato</vt:lpstr>
      <vt:lpstr>Lato Black</vt:lpstr>
      <vt:lpstr>Lato Light</vt:lpstr>
      <vt:lpstr>Source Sans Pro Light</vt:lpstr>
      <vt:lpstr>Times New Roman</vt:lpstr>
      <vt:lpstr>Wingdings</vt:lpstr>
      <vt:lpstr>Zemke Hand ITC Mobile</vt:lpstr>
      <vt:lpstr>Office Theme</vt:lpstr>
      <vt:lpstr>Custom Design</vt:lpstr>
      <vt:lpstr>PowerPoint bemutató</vt:lpstr>
      <vt:lpstr>Kurzus célja</vt:lpstr>
      <vt:lpstr> Üzleti koncepció térkép &amp; Canvas</vt:lpstr>
      <vt:lpstr>A folyamat. Hogyan állunk most? </vt:lpstr>
      <vt:lpstr>PowerPoint bemutató</vt:lpstr>
      <vt:lpstr>PowerPoint bemutató</vt:lpstr>
      <vt:lpstr>Az üzleti koncepció térképe</vt:lpstr>
      <vt:lpstr>On-line támogató szoftver www.startmybusiness123.com </vt:lpstr>
      <vt:lpstr>A Business Model Canvas</vt:lpstr>
      <vt:lpstr>Előzetes piackutatás</vt:lpstr>
      <vt:lpstr>PowerPoint bemutató</vt:lpstr>
      <vt:lpstr>Előzetes piackutatás</vt:lpstr>
      <vt:lpstr>Miért?</vt:lpstr>
      <vt:lpstr>Folyamat</vt:lpstr>
      <vt:lpstr>Interjúzás</vt:lpstr>
      <vt:lpstr>PowerPoint bemutató</vt:lpstr>
      <vt:lpstr>PowerPoint bemutató</vt:lpstr>
      <vt:lpstr>Step #2: Válassz célpiacot</vt:lpstr>
      <vt:lpstr>Step #2: A célpiac kiválasztása</vt:lpstr>
      <vt:lpstr>A célpiac kiválasztása – a hagymahámozás </vt:lpstr>
      <vt:lpstr>Step #3: Célzott vásárlói profil kialakítása</vt:lpstr>
      <vt:lpstr>Step #3: Célzott vásárlói profil</vt:lpstr>
      <vt:lpstr>Vásárlói profil meghatározása</vt:lpstr>
      <vt:lpstr>Célzott vásárlói profil példa</vt:lpstr>
      <vt:lpstr>Step #4: Teljes piac (TAM) - az első számú piac meghatározása</vt:lpstr>
      <vt:lpstr>Step #4: Teljes piac (TAM) - az első számú piac meghatározása</vt:lpstr>
      <vt:lpstr>Step #5: A vásárlói perszóna</vt:lpstr>
      <vt:lpstr>Step #5: Perszóna</vt:lpstr>
      <vt:lpstr>Példa a perszónára: elég ez? </vt:lpstr>
      <vt:lpstr>A perszónaépítés kulcsa</vt:lpstr>
      <vt:lpstr>Perszóna példa- legjobb</vt:lpstr>
      <vt:lpstr>Step #6: az első 10 vásárló</vt:lpstr>
      <vt:lpstr>Megjegyzés: Kétoldalú piacok</vt:lpstr>
      <vt:lpstr>Összegzés és tanácsok</vt:lpstr>
      <vt:lpstr>Konklúzió</vt:lpstr>
      <vt:lpstr>Csapatszerződés</vt:lpstr>
      <vt:lpstr>Team Pursit </vt:lpstr>
      <vt:lpstr>Team GMAT </vt:lpstr>
      <vt:lpstr>TEAM e-kofa</vt:lpstr>
      <vt:lpstr>Hamarosan találkozunk…</vt:lpstr>
      <vt:lpstr>PowerPoint bemutató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Templates</dc:title>
  <dc:creator>Slidesmash</dc:creator>
  <cp:lastModifiedBy>Klára Nagy</cp:lastModifiedBy>
  <cp:revision>6567</cp:revision>
  <dcterms:created xsi:type="dcterms:W3CDTF">2014-11-12T21:47:38Z</dcterms:created>
  <dcterms:modified xsi:type="dcterms:W3CDTF">2021-05-03T16:50:16Z</dcterms:modified>
</cp:coreProperties>
</file>